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2" r:id="rId3"/>
    <p:sldId id="289" r:id="rId4"/>
    <p:sldId id="433" r:id="rId5"/>
    <p:sldId id="434" r:id="rId6"/>
    <p:sldId id="435" r:id="rId7"/>
    <p:sldId id="436" r:id="rId8"/>
    <p:sldId id="431" r:id="rId9"/>
    <p:sldId id="437" r:id="rId10"/>
    <p:sldId id="439" r:id="rId11"/>
    <p:sldId id="438" r:id="rId12"/>
    <p:sldId id="440" r:id="rId13"/>
    <p:sldId id="441" r:id="rId14"/>
    <p:sldId id="390" r:id="rId15"/>
    <p:sldId id="343" r:id="rId16"/>
    <p:sldId id="309" r:id="rId17"/>
    <p:sldId id="442" r:id="rId18"/>
    <p:sldId id="394" r:id="rId19"/>
    <p:sldId id="444" r:id="rId20"/>
    <p:sldId id="446" r:id="rId21"/>
    <p:sldId id="445" r:id="rId22"/>
    <p:sldId id="484" r:id="rId23"/>
    <p:sldId id="465" r:id="rId24"/>
    <p:sldId id="466" r:id="rId25"/>
    <p:sldId id="458" r:id="rId26"/>
    <p:sldId id="457" r:id="rId27"/>
    <p:sldId id="485" r:id="rId28"/>
    <p:sldId id="467" r:id="rId29"/>
    <p:sldId id="470" r:id="rId30"/>
    <p:sldId id="468" r:id="rId31"/>
    <p:sldId id="469" r:id="rId32"/>
    <p:sldId id="471" r:id="rId33"/>
    <p:sldId id="472" r:id="rId34"/>
    <p:sldId id="486" r:id="rId35"/>
    <p:sldId id="463" r:id="rId36"/>
    <p:sldId id="459" r:id="rId37"/>
    <p:sldId id="460" r:id="rId38"/>
    <p:sldId id="461" r:id="rId39"/>
    <p:sldId id="462" r:id="rId40"/>
    <p:sldId id="491" r:id="rId41"/>
    <p:sldId id="487" r:id="rId42"/>
    <p:sldId id="423" r:id="rId43"/>
    <p:sldId id="464" r:id="rId44"/>
    <p:sldId id="449" r:id="rId45"/>
    <p:sldId id="451" r:id="rId46"/>
    <p:sldId id="452" r:id="rId47"/>
    <p:sldId id="488" r:id="rId48"/>
    <p:sldId id="395" r:id="rId49"/>
    <p:sldId id="453" r:id="rId50"/>
    <p:sldId id="473" r:id="rId51"/>
    <p:sldId id="492" r:id="rId52"/>
    <p:sldId id="489" r:id="rId53"/>
    <p:sldId id="474" r:id="rId54"/>
    <p:sldId id="476" r:id="rId55"/>
    <p:sldId id="478" r:id="rId56"/>
    <p:sldId id="477" r:id="rId57"/>
    <p:sldId id="479" r:id="rId58"/>
    <p:sldId id="480" r:id="rId59"/>
    <p:sldId id="481" r:id="rId60"/>
    <p:sldId id="490" r:id="rId61"/>
    <p:sldId id="306" r:id="rId62"/>
    <p:sldId id="495" r:id="rId63"/>
    <p:sldId id="493" r:id="rId64"/>
    <p:sldId id="494" r:id="rId65"/>
    <p:sldId id="455" r:id="rId66"/>
    <p:sldId id="454" r:id="rId67"/>
    <p:sldId id="271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ZHUNING" initials="L" lastIdx="1" clrIdx="0">
    <p:extLst>
      <p:ext uri="{19B8F6BF-5375-455C-9EA6-DF929625EA0E}">
        <p15:presenceInfo xmlns:p15="http://schemas.microsoft.com/office/powerpoint/2012/main" userId="LINGZHUN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00"/>
    <a:srgbClr val="117457"/>
    <a:srgbClr val="FFFFFF"/>
    <a:srgbClr val="1969B2"/>
    <a:srgbClr val="5AA5DE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1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3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36899BE1-AA56-4470-8952-F397C1E7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864" y="2052083"/>
            <a:ext cx="4288271" cy="69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1"/>
              </a:spcBef>
              <a:defRPr/>
            </a:pPr>
            <a:r>
              <a:rPr lang="zh-CN" altLang="en-US" sz="32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串口</a:t>
            </a:r>
            <a:endParaRPr lang="en-US" altLang="zh-CN" sz="32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27082-58BF-4E38-8924-200ECBE9049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1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76D1C359-4953-44F1-B507-97D2353F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，什么是串口？</a:t>
            </a:r>
            <a:endParaRPr lang="en-US" altLang="zh-CN" sz="20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3BC7EF6-7955-4AC1-B8FD-BAA24391B5F6}"/>
              </a:ext>
            </a:extLst>
          </p:cNvPr>
          <p:cNvSpPr/>
          <p:nvPr/>
        </p:nvSpPr>
        <p:spPr>
          <a:xfrm>
            <a:off x="619185" y="1300523"/>
            <a:ext cx="2183391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，什么是串口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？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A242C3-D030-44F3-8FD5-F0A8F655858A}"/>
              </a:ext>
            </a:extLst>
          </p:cNvPr>
          <p:cNvSpPr/>
          <p:nvPr/>
        </p:nvSpPr>
        <p:spPr>
          <a:xfrm>
            <a:off x="2802576" y="1378869"/>
            <a:ext cx="6154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串行通信接口：指按位发送和接收的接口。如：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RS-232/422/485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6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B705960-FAAE-455F-B7D8-3711EA616FB8}"/>
              </a:ext>
            </a:extLst>
          </p:cNvPr>
          <p:cNvSpPr/>
          <p:nvPr/>
        </p:nvSpPr>
        <p:spPr>
          <a:xfrm>
            <a:off x="617605" y="1972179"/>
            <a:ext cx="2184971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RS-232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(DB9)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29DA32-0E8C-4131-8F8F-1F0B1A185F53}"/>
              </a:ext>
            </a:extLst>
          </p:cNvPr>
          <p:cNvSpPr/>
          <p:nvPr/>
        </p:nvSpPr>
        <p:spPr>
          <a:xfrm>
            <a:off x="2812157" y="1938221"/>
            <a:ext cx="3083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数据：</a:t>
            </a:r>
          </a:p>
          <a:p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TXD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pin 3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）：串口数据输出</a:t>
            </a:r>
          </a:p>
          <a:p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RXD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pin 2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）：串口数据输入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4F2377-D644-4B80-8A58-73758DCC4014}"/>
              </a:ext>
            </a:extLst>
          </p:cNvPr>
          <p:cNvSpPr txBox="1"/>
          <p:nvPr/>
        </p:nvSpPr>
        <p:spPr>
          <a:xfrm>
            <a:off x="5895331" y="1972179"/>
            <a:ext cx="30614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握手：</a:t>
            </a:r>
          </a:p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RTS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pin 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）：请求发送</a:t>
            </a:r>
          </a:p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CTS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pin 8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）：清除发送</a:t>
            </a:r>
          </a:p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pin 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）：数据发送就绪</a:t>
            </a:r>
          </a:p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DCD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pin 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）：数据载波检测</a:t>
            </a:r>
          </a:p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DTR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pin 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）：数据终端就绪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CE0C18-36DB-4344-B68B-A83BEEA7A3D0}"/>
              </a:ext>
            </a:extLst>
          </p:cNvPr>
          <p:cNvSpPr txBox="1"/>
          <p:nvPr/>
        </p:nvSpPr>
        <p:spPr>
          <a:xfrm>
            <a:off x="5895331" y="3678632"/>
            <a:ext cx="2967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地线：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GND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pin 5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）：信号地</a:t>
            </a:r>
          </a:p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其他：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pin 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）：振铃指示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950C65-66DB-4E7C-9906-04B41434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5" y="3019064"/>
            <a:ext cx="5058166" cy="1126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4966E57-13D8-4FCA-9691-3739443AF26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 animBg="1"/>
      <p:bldP spid="18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76D1C359-4953-44F1-B507-97D2353F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5215606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RS-232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电平与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COMS/TTL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电平对比</a:t>
            </a:r>
            <a:endParaRPr lang="en-US" altLang="zh-CN" sz="20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BEEBB66-D0FF-445B-8ABC-F015574D2528}"/>
              </a:ext>
            </a:extLst>
          </p:cNvPr>
          <p:cNvSpPr/>
          <p:nvPr/>
        </p:nvSpPr>
        <p:spPr>
          <a:xfrm>
            <a:off x="624730" y="1385821"/>
            <a:ext cx="2447866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RS-232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B3E467-A58A-4E60-9AB8-5E82C81E5BB7}"/>
              </a:ext>
            </a:extLst>
          </p:cNvPr>
          <p:cNvSpPr/>
          <p:nvPr/>
        </p:nvSpPr>
        <p:spPr>
          <a:xfrm>
            <a:off x="3072595" y="1428212"/>
            <a:ext cx="4614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逻辑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-15V ~ -3V       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逻辑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+3V ~ +15V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398C9AE-8B92-4ACD-B185-FDFC31F69CB6}"/>
              </a:ext>
            </a:extLst>
          </p:cNvPr>
          <p:cNvSpPr/>
          <p:nvPr/>
        </p:nvSpPr>
        <p:spPr>
          <a:xfrm>
            <a:off x="624728" y="2213897"/>
            <a:ext cx="2447866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COMS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电平（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3.3V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CF6BF3-B854-4701-8711-1EEA77873ECD}"/>
              </a:ext>
            </a:extLst>
          </p:cNvPr>
          <p:cNvSpPr/>
          <p:nvPr/>
        </p:nvSpPr>
        <p:spPr>
          <a:xfrm>
            <a:off x="3072594" y="2264390"/>
            <a:ext cx="4614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逻辑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3.3V </a:t>
            </a:r>
            <a:r>
              <a:rPr lang="en-US" altLang="zh-CN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逻辑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0V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CCDDA26-99C6-4F3B-9864-A0226FE9EED7}"/>
              </a:ext>
            </a:extLst>
          </p:cNvPr>
          <p:cNvSpPr/>
          <p:nvPr/>
        </p:nvSpPr>
        <p:spPr>
          <a:xfrm>
            <a:off x="624728" y="3001632"/>
            <a:ext cx="2447866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TTL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电平（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5V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2BAEDD0-27A2-4144-8A39-C1928F06C649}"/>
              </a:ext>
            </a:extLst>
          </p:cNvPr>
          <p:cNvSpPr/>
          <p:nvPr/>
        </p:nvSpPr>
        <p:spPr>
          <a:xfrm>
            <a:off x="3072593" y="3048280"/>
            <a:ext cx="4614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逻辑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5V </a:t>
            </a:r>
            <a:r>
              <a:rPr lang="en-US" altLang="zh-CN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逻辑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0V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DF1C01D-6032-458F-A8F7-E6B2DC135129}"/>
              </a:ext>
            </a:extLst>
          </p:cNvPr>
          <p:cNvSpPr/>
          <p:nvPr/>
        </p:nvSpPr>
        <p:spPr>
          <a:xfrm>
            <a:off x="624728" y="3844715"/>
            <a:ext cx="6228920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结论：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COMS/TTL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电平不能与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RS-232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电平直接交换信息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CC8A58-ECF2-4CC4-85D9-C909F2C63B3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/>
      <p:bldP spid="21" grpId="0" animBg="1"/>
      <p:bldP spid="23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4133335-C701-4003-89EB-9CC068C6F1FA}"/>
              </a:ext>
            </a:extLst>
          </p:cNvPr>
          <p:cNvSpPr txBox="1"/>
          <p:nvPr/>
        </p:nvSpPr>
        <p:spPr>
          <a:xfrm>
            <a:off x="202627" y="4365338"/>
            <a:ext cx="7496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特别注意：两个设备之间的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TXD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RXD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，必须交差连接，方可正常通信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1F4CCA2-DB77-41ED-8E38-534F48A1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，设备间的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RS-232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通信示意图</a:t>
            </a:r>
            <a:endParaRPr lang="en-US" altLang="zh-CN" sz="20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C99D340-8931-47D4-B6B9-12253E387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62" y="2690273"/>
            <a:ext cx="1829057" cy="1541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5902323-9F3B-4E5A-B920-D65B1202A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19"/>
          <a:stretch/>
        </p:blipFill>
        <p:spPr>
          <a:xfrm>
            <a:off x="4986861" y="2690274"/>
            <a:ext cx="2142006" cy="1541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6920ABEA-7744-4D99-AC02-D949FEC82DAF}"/>
              </a:ext>
            </a:extLst>
          </p:cNvPr>
          <p:cNvSpPr/>
          <p:nvPr/>
        </p:nvSpPr>
        <p:spPr>
          <a:xfrm>
            <a:off x="7379260" y="2810139"/>
            <a:ext cx="169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如：</a:t>
            </a:r>
            <a:r>
              <a:rPr lang="en-US" altLang="zh-CN" sz="160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MAX3232</a:t>
            </a:r>
          </a:p>
          <a:p>
            <a:r>
              <a:rPr lang="zh-CN" altLang="en-US" sz="160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</a:t>
            </a:r>
            <a:r>
              <a:rPr lang="en-US" altLang="zh-CN" sz="160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SP3232</a:t>
            </a:r>
            <a:r>
              <a:rPr lang="zh-CN" altLang="en-US" sz="1600"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AD751B0-0AB3-432C-B18C-F3B6D3FCE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55" y="1119394"/>
            <a:ext cx="8737877" cy="1371272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75A1D8C-E8DC-470F-A8A7-E202F7EC600E}"/>
              </a:ext>
            </a:extLst>
          </p:cNvPr>
          <p:cNvCxnSpPr>
            <a:cxnSpLocks/>
          </p:cNvCxnSpPr>
          <p:nvPr/>
        </p:nvCxnSpPr>
        <p:spPr>
          <a:xfrm flipH="1" flipV="1">
            <a:off x="6943335" y="2181791"/>
            <a:ext cx="663965" cy="62834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思想气泡: 云 49">
            <a:extLst>
              <a:ext uri="{FF2B5EF4-FFF2-40B4-BE49-F238E27FC236}">
                <a16:creationId xmlns:a16="http://schemas.microsoft.com/office/drawing/2014/main" id="{4FC40906-C3EC-46A2-93EB-298FBC5A95F6}"/>
              </a:ext>
            </a:extLst>
          </p:cNvPr>
          <p:cNvSpPr/>
          <p:nvPr/>
        </p:nvSpPr>
        <p:spPr>
          <a:xfrm>
            <a:off x="282441" y="2810139"/>
            <a:ext cx="1943814" cy="1204467"/>
          </a:xfrm>
          <a:prstGeom prst="cloud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你的电脑有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DB9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接口吗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？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5E4431E-1BCC-4145-A2AD-CBDB3B21B1FD}"/>
              </a:ext>
            </a:extLst>
          </p:cNvPr>
          <p:cNvCxnSpPr>
            <a:cxnSpLocks/>
          </p:cNvCxnSpPr>
          <p:nvPr/>
        </p:nvCxnSpPr>
        <p:spPr>
          <a:xfrm flipV="1">
            <a:off x="4232400" y="2070100"/>
            <a:ext cx="339600" cy="6069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6D32ACD-B300-48CD-BDD4-DC1CAD6AEBB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04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3" grpId="0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4133335-C701-4003-89EB-9CC068C6F1FA}"/>
              </a:ext>
            </a:extLst>
          </p:cNvPr>
          <p:cNvSpPr txBox="1"/>
          <p:nvPr/>
        </p:nvSpPr>
        <p:spPr>
          <a:xfrm>
            <a:off x="202627" y="4390465"/>
            <a:ext cx="7496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特别注意：两个设备之间的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TXD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RXD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，必须交差连接，方可正常通信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1F4CCA2-DB77-41ED-8E38-534F48A1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6202859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串口与电脑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口通信示意图</a:t>
            </a:r>
            <a:endParaRPr lang="en-US" altLang="zh-CN" sz="20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E034936-832D-4A0F-897E-6080208DF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19"/>
          <a:stretch/>
        </p:blipFill>
        <p:spPr>
          <a:xfrm>
            <a:off x="6734988" y="2926961"/>
            <a:ext cx="1927952" cy="1387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F56D0B-5451-4B34-9391-B7C8F752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17" y="1192186"/>
            <a:ext cx="8266366" cy="15624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8543D0-4161-49A6-925B-DCD8CD06D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502" y="2917002"/>
            <a:ext cx="3231136" cy="13875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FEA6DFA-C766-458F-B0D5-9BFD9CC185DE}"/>
              </a:ext>
            </a:extLst>
          </p:cNvPr>
          <p:cNvCxnSpPr>
            <a:cxnSpLocks/>
          </p:cNvCxnSpPr>
          <p:nvPr/>
        </p:nvCxnSpPr>
        <p:spPr>
          <a:xfrm flipV="1">
            <a:off x="988956" y="2660650"/>
            <a:ext cx="0" cy="7166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A110545-3E4A-49A5-8D61-8D429314E2CF}"/>
              </a:ext>
            </a:extLst>
          </p:cNvPr>
          <p:cNvSpPr txBox="1"/>
          <p:nvPr/>
        </p:nvSpPr>
        <p:spPr>
          <a:xfrm>
            <a:off x="179347" y="3327198"/>
            <a:ext cx="2836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安装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CH340 USB </a:t>
            </a:r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虚拟串口驱动</a:t>
            </a:r>
            <a:endParaRPr lang="zh-CN" altLang="en-US" sz="160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66353ED-2DE7-418F-9CA3-7E21404597CD}"/>
              </a:ext>
            </a:extLst>
          </p:cNvPr>
          <p:cNvCxnSpPr>
            <a:cxnSpLocks/>
          </p:cNvCxnSpPr>
          <p:nvPr/>
        </p:nvCxnSpPr>
        <p:spPr>
          <a:xfrm flipH="1" flipV="1">
            <a:off x="1947556" y="2358290"/>
            <a:ext cx="1283946" cy="9646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B56FFB-ACE0-44E0-A627-DEE0A5F0409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58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8F3F11E-6317-42F4-9860-17B3E3257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7" y="1153081"/>
            <a:ext cx="7747686" cy="182676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103CFDF-8BCA-4B90-AC70-0DBF25F462D8}"/>
              </a:ext>
            </a:extLst>
          </p:cNvPr>
          <p:cNvSpPr/>
          <p:nvPr/>
        </p:nvSpPr>
        <p:spPr>
          <a:xfrm>
            <a:off x="2045527" y="3090126"/>
            <a:ext cx="3076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必须占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个位长，保持逻辑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</a:t>
            </a:r>
            <a:endParaRPr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745F42-6D78-4B4B-9AB3-9978108BD4AE}"/>
              </a:ext>
            </a:extLst>
          </p:cNvPr>
          <p:cNvSpPr/>
          <p:nvPr/>
        </p:nvSpPr>
        <p:spPr>
          <a:xfrm>
            <a:off x="2041499" y="3543916"/>
            <a:ext cx="4738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个位长，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LSB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在前，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在后</a:t>
            </a:r>
            <a:endParaRPr lang="zh-CN" altLang="en-US" sz="1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D85FFA-D73F-44BA-86A1-2EF6E26979C6}"/>
              </a:ext>
            </a:extLst>
          </p:cNvPr>
          <p:cNvSpPr/>
          <p:nvPr/>
        </p:nvSpPr>
        <p:spPr>
          <a:xfrm>
            <a:off x="2008657" y="3960402"/>
            <a:ext cx="3169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可选占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个位长，也可以没有该位</a:t>
            </a:r>
            <a:endParaRPr lang="zh-CN" altLang="en-US" sz="1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9FC7C1-EBAA-4E2B-B025-9B733EACDB63}"/>
              </a:ext>
            </a:extLst>
          </p:cNvPr>
          <p:cNvSpPr/>
          <p:nvPr/>
        </p:nvSpPr>
        <p:spPr>
          <a:xfrm>
            <a:off x="2008657" y="4418723"/>
            <a:ext cx="5186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必须有，可选占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个位长，保持逻辑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</a:t>
            </a:r>
            <a:endParaRPr lang="zh-CN" altLang="en-US" sz="1600" dirty="0"/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24743D1F-AA50-4EA8-95C7-90BEABA4B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RS-232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异步通信协议</a:t>
            </a:r>
            <a:endParaRPr lang="en-US" altLang="zh-CN" sz="20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EC5EF21-C515-4D34-9DA7-C38BBB989BC1}"/>
              </a:ext>
            </a:extLst>
          </p:cNvPr>
          <p:cNvSpPr/>
          <p:nvPr/>
        </p:nvSpPr>
        <p:spPr>
          <a:xfrm>
            <a:off x="698152" y="3095172"/>
            <a:ext cx="1348853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启动位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F8C435-BAEC-42C3-B25A-744453F2E0F0}"/>
              </a:ext>
            </a:extLst>
          </p:cNvPr>
          <p:cNvSpPr/>
          <p:nvPr/>
        </p:nvSpPr>
        <p:spPr>
          <a:xfrm>
            <a:off x="698151" y="3531558"/>
            <a:ext cx="1348853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有效数据位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6B8E6BF-0F12-4FF6-8C1F-7D717C1A69B9}"/>
              </a:ext>
            </a:extLst>
          </p:cNvPr>
          <p:cNvSpPr/>
          <p:nvPr/>
        </p:nvSpPr>
        <p:spPr>
          <a:xfrm>
            <a:off x="698150" y="3965450"/>
            <a:ext cx="1348853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校验位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8573583-F965-418B-84A9-29F2275B8377}"/>
              </a:ext>
            </a:extLst>
          </p:cNvPr>
          <p:cNvSpPr/>
          <p:nvPr/>
        </p:nvSpPr>
        <p:spPr>
          <a:xfrm>
            <a:off x="696674" y="4397935"/>
            <a:ext cx="1348853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停止位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E968A1-FF68-4408-823A-528D3C06AA5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7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  <p:bldP spid="24" grpId="0"/>
      <p:bldP spid="26" grpId="0" animBg="1"/>
      <p:bldP spid="27" grpId="0" animBg="1"/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DDEA21DE-EFE8-4FFE-B3B8-1E7F40EC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405470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DFCA18A4-3639-44D4-8080-A6AFE37B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168324"/>
            <a:ext cx="4510655" cy="341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3.1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简介</a:t>
            </a:r>
            <a:endParaRPr lang="en-US" altLang="zh-CN" sz="16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3.2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STM32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主要特征</a:t>
            </a:r>
            <a:endParaRPr lang="en-US" altLang="zh-CN" sz="16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STM32F1/F4/F7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 sz="16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STM32H7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 sz="16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3.9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40A10E-74A8-4408-BC02-68F446F461C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732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433537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669503-F786-4FFF-A277-FD94CB4D50DA}"/>
              </a:ext>
            </a:extLst>
          </p:cNvPr>
          <p:cNvSpPr txBox="1"/>
          <p:nvPr/>
        </p:nvSpPr>
        <p:spPr>
          <a:xfrm>
            <a:off x="467743" y="1508349"/>
            <a:ext cx="8574544" cy="1711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niversal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ynchronous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synchronous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eceiver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ransmitter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，通用同步异步收发器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niversal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synchronous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eceiver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ransmitter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，通用异步收发器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USART/UART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都可以与外部设备进行全双工异步通信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，我们常用的也是异步通信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96EEF8-1AE1-4FB8-9762-DA518D68911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05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09987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主要特征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52F206-DBE1-4920-A0A0-3B931532590F}"/>
              </a:ext>
            </a:extLst>
          </p:cNvPr>
          <p:cNvSpPr/>
          <p:nvPr/>
        </p:nvSpPr>
        <p:spPr>
          <a:xfrm>
            <a:off x="657231" y="1382293"/>
            <a:ext cx="7041733" cy="212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，全双工异步通信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，单线半双工通信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，单独的发送器和接收器使能位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，可配置使用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的多缓冲器通信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多个带标志的中断源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EE8EFA-1518-4E2E-B845-D673596091DE}"/>
              </a:ext>
            </a:extLst>
          </p:cNvPr>
          <p:cNvSpPr txBox="1"/>
          <p:nvPr/>
        </p:nvSpPr>
        <p:spPr>
          <a:xfrm>
            <a:off x="1236967" y="3803078"/>
            <a:ext cx="667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STM32xxxx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参考手册（中文版）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相关章节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10B401-77E9-47B7-8957-ECFADBD90C0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5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E163FD3-049C-409C-BCD3-58C4DE81E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38018"/>
              </p:ext>
            </p:extLst>
          </p:nvPr>
        </p:nvGraphicFramePr>
        <p:xfrm>
          <a:off x="1630612" y="2012076"/>
          <a:ext cx="5882774" cy="1926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6865">
                  <a:extLst>
                    <a:ext uri="{9D8B030D-6E8A-4147-A177-3AD203B41FA5}">
                      <a16:colId xmlns:a16="http://schemas.microsoft.com/office/drawing/2014/main" val="2089146924"/>
                    </a:ext>
                  </a:extLst>
                </a:gridCol>
                <a:gridCol w="2145899">
                  <a:extLst>
                    <a:ext uri="{9D8B030D-6E8A-4147-A177-3AD203B41FA5}">
                      <a16:colId xmlns:a16="http://schemas.microsoft.com/office/drawing/2014/main" val="952320100"/>
                    </a:ext>
                  </a:extLst>
                </a:gridCol>
                <a:gridCol w="2160010">
                  <a:extLst>
                    <a:ext uri="{9D8B030D-6E8A-4147-A177-3AD203B41FA5}">
                      <a16:colId xmlns:a16="http://schemas.microsoft.com/office/drawing/2014/main" val="1283439868"/>
                    </a:ext>
                  </a:extLst>
                </a:gridCol>
              </a:tblGrid>
              <a:tr h="2873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F103xx</a:t>
                      </a:r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串口号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TXD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RXD</a:t>
                      </a:r>
                      <a:endParaRPr lang="zh-CN" alt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758602"/>
                  </a:ext>
                </a:extLst>
              </a:tr>
              <a:tr h="389466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PA9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PA10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5102041"/>
                  </a:ext>
                </a:extLst>
              </a:tr>
              <a:tr h="3123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PA2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PA3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8078300"/>
                  </a:ext>
                </a:extLst>
              </a:tr>
              <a:tr h="31230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PB10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PB11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7966141"/>
                  </a:ext>
                </a:extLst>
              </a:tr>
              <a:tr h="31230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PC10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PC11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2352626"/>
                  </a:ext>
                </a:extLst>
              </a:tr>
              <a:tr h="31230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PC12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PD2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034414"/>
                  </a:ext>
                </a:extLst>
              </a:tr>
            </a:tbl>
          </a:graphicData>
        </a:graphic>
      </p:graphicFrame>
      <p:sp>
        <p:nvSpPr>
          <p:cNvPr id="15" name="矩形 39">
            <a:extLst>
              <a:ext uri="{FF2B5EF4-FFF2-40B4-BE49-F238E27FC236}">
                <a16:creationId xmlns:a16="http://schemas.microsoft.com/office/drawing/2014/main" id="{413E6FC9-53A0-429E-8400-92706D6FF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0" y="689427"/>
            <a:ext cx="6355795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如何快速查看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某个外设的数量及其对应的引脚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?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4E1A48-97ED-4930-B631-E7B1714949F2}"/>
              </a:ext>
            </a:extLst>
          </p:cNvPr>
          <p:cNvSpPr txBox="1"/>
          <p:nvPr/>
        </p:nvSpPr>
        <p:spPr>
          <a:xfrm>
            <a:off x="884427" y="1340793"/>
            <a:ext cx="667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 MCU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最新选型手册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836A9C-B24E-4968-B54E-28CC36DAEDD5}"/>
              </a:ext>
            </a:extLst>
          </p:cNvPr>
          <p:cNvSpPr txBox="1"/>
          <p:nvPr/>
        </p:nvSpPr>
        <p:spPr>
          <a:xfrm>
            <a:off x="1236966" y="4190949"/>
            <a:ext cx="667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STM32F103ZET6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F996C4-201C-4D95-91A5-B514417B2089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892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413E6FC9-53A0-429E-8400-92706D6FF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099872" cy="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STM32F1/F4/F7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          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框图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006968-D2CD-4B98-AB5F-F1C31BDF538F}"/>
              </a:ext>
            </a:extLst>
          </p:cNvPr>
          <p:cNvSpPr txBox="1"/>
          <p:nvPr/>
        </p:nvSpPr>
        <p:spPr>
          <a:xfrm>
            <a:off x="792202" y="2611210"/>
            <a:ext cx="2585582" cy="15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需要了解的点：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①，发送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接收数据的流程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②，相关寄存器作用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③，设置波特率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A09D874-E10F-4F18-A06C-7375B515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79" y="0"/>
            <a:ext cx="525831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39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BEF25799-4441-4DB5-91E0-6EC9F599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517" y="570600"/>
            <a:ext cx="5895331" cy="457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，数据通信的基础概念（了解）</a:t>
            </a:r>
            <a:endParaRPr lang="en-US" altLang="zh-CN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，串口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(RS-232)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库外设初始化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MSP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库中断回调机制（了解）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异步通信配置步骤（掌握）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引脚复用功能（掌握）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，编程实战：通过串口接收或者发送一个字符（掌握）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，解读例程源码：串口实验（熟悉）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E167E9-EBDA-4EDB-9873-73EE46A53ED9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13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6048F022-2B12-44C8-862B-9468426ED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099872" cy="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框图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3E3AEE-4F90-428A-A0D8-7409BF88C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"/>
          <a:stretch/>
        </p:blipFill>
        <p:spPr>
          <a:xfrm>
            <a:off x="2612331" y="0"/>
            <a:ext cx="6531669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B99B440-E4A5-4E26-BC4D-AB7D285F16E8}"/>
              </a:ext>
            </a:extLst>
          </p:cNvPr>
          <p:cNvSpPr txBox="1"/>
          <p:nvPr/>
        </p:nvSpPr>
        <p:spPr>
          <a:xfrm>
            <a:off x="195928" y="2767508"/>
            <a:ext cx="2595987" cy="15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需要了解的点：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①，发送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接收数据的流程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②，相关寄存器作用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③，设置波特率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240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STM32F1/F4/F7/H7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框图简化版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AF7BC6F-ADCF-4105-AB3D-4A42F67C8BAC}"/>
              </a:ext>
            </a:extLst>
          </p:cNvPr>
          <p:cNvSpPr/>
          <p:nvPr/>
        </p:nvSpPr>
        <p:spPr>
          <a:xfrm>
            <a:off x="3015825" y="1550015"/>
            <a:ext cx="813474" cy="12160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ea typeface="思源黑体 CN Normal" panose="020B0400000000000000"/>
              </a:rPr>
              <a:t>接收数据寄存器</a:t>
            </a:r>
            <a:r>
              <a:rPr lang="en-US" altLang="zh-CN" sz="1600">
                <a:solidFill>
                  <a:srgbClr val="FFFFFF"/>
                </a:solidFill>
                <a:ea typeface="思源黑体 CN Normal" panose="020B0400000000000000"/>
              </a:rPr>
              <a:t>(RDR)</a:t>
            </a:r>
            <a:endParaRPr lang="zh-CN" altLang="en-US" sz="1600">
              <a:solidFill>
                <a:srgbClr val="FFFFFF"/>
              </a:solidFill>
              <a:ea typeface="思源黑体 CN Normal" panose="020B040000000000000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E5D5239-ABF2-4EAF-98FE-69C7B50F588F}"/>
              </a:ext>
            </a:extLst>
          </p:cNvPr>
          <p:cNvSpPr/>
          <p:nvPr/>
        </p:nvSpPr>
        <p:spPr>
          <a:xfrm>
            <a:off x="4315988" y="1518723"/>
            <a:ext cx="813473" cy="12160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ea typeface="思源黑体 CN Normal" panose="020B0400000000000000"/>
              </a:rPr>
              <a:t>接收移位寄存器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3E01898-A29A-462C-A5B7-879D2FCF8288}"/>
              </a:ext>
            </a:extLst>
          </p:cNvPr>
          <p:cNvCxnSpPr/>
          <p:nvPr/>
        </p:nvCxnSpPr>
        <p:spPr>
          <a:xfrm>
            <a:off x="5570787" y="2109273"/>
            <a:ext cx="0" cy="4238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963CCE9-432C-4FA4-A7C5-EE6779AB20A9}"/>
              </a:ext>
            </a:extLst>
          </p:cNvPr>
          <p:cNvCxnSpPr/>
          <p:nvPr/>
        </p:nvCxnSpPr>
        <p:spPr>
          <a:xfrm flipV="1">
            <a:off x="6002587" y="2109273"/>
            <a:ext cx="0" cy="4238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5F8EAB81-B6B7-44E7-B6DD-823C579D1C83}"/>
              </a:ext>
            </a:extLst>
          </p:cNvPr>
          <p:cNvCxnSpPr/>
          <p:nvPr/>
        </p:nvCxnSpPr>
        <p:spPr>
          <a:xfrm>
            <a:off x="6431212" y="2117211"/>
            <a:ext cx="0" cy="433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DB6674E-A482-4785-B7D2-CF53DA61F519}"/>
              </a:ext>
            </a:extLst>
          </p:cNvPr>
          <p:cNvCxnSpPr/>
          <p:nvPr/>
        </p:nvCxnSpPr>
        <p:spPr>
          <a:xfrm flipV="1">
            <a:off x="6863012" y="2109273"/>
            <a:ext cx="0" cy="4238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2A5AF65-D01A-4AAC-A3C5-FB99F36ACA4D}"/>
              </a:ext>
            </a:extLst>
          </p:cNvPr>
          <p:cNvCxnSpPr/>
          <p:nvPr/>
        </p:nvCxnSpPr>
        <p:spPr>
          <a:xfrm>
            <a:off x="5570787" y="2542661"/>
            <a:ext cx="43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E4A735F-FA69-40A8-868D-0ACB1BF5B591}"/>
              </a:ext>
            </a:extLst>
          </p:cNvPr>
          <p:cNvCxnSpPr/>
          <p:nvPr/>
        </p:nvCxnSpPr>
        <p:spPr>
          <a:xfrm>
            <a:off x="5993062" y="2117211"/>
            <a:ext cx="43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29B4F9B-DD14-443E-97DC-73718D3417BE}"/>
              </a:ext>
            </a:extLst>
          </p:cNvPr>
          <p:cNvCxnSpPr/>
          <p:nvPr/>
        </p:nvCxnSpPr>
        <p:spPr>
          <a:xfrm>
            <a:off x="6863012" y="2117211"/>
            <a:ext cx="43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E3D74F8D-FB19-4675-A1FD-2B21AD79680C}"/>
              </a:ext>
            </a:extLst>
          </p:cNvPr>
          <p:cNvCxnSpPr/>
          <p:nvPr/>
        </p:nvCxnSpPr>
        <p:spPr>
          <a:xfrm>
            <a:off x="6431212" y="2533136"/>
            <a:ext cx="43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10AC8AB8-A52A-415E-9446-04E225CB1406}"/>
              </a:ext>
            </a:extLst>
          </p:cNvPr>
          <p:cNvCxnSpPr/>
          <p:nvPr/>
        </p:nvCxnSpPr>
        <p:spPr>
          <a:xfrm>
            <a:off x="7294812" y="2541073"/>
            <a:ext cx="43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B72F5329-1DBE-42F3-9F4E-DA91B172826C}"/>
              </a:ext>
            </a:extLst>
          </p:cNvPr>
          <p:cNvCxnSpPr/>
          <p:nvPr/>
        </p:nvCxnSpPr>
        <p:spPr>
          <a:xfrm flipV="1">
            <a:off x="7294812" y="2104511"/>
            <a:ext cx="0" cy="423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E352AB17-8FC5-4CD5-A2D1-DD0B9A0182EC}"/>
              </a:ext>
            </a:extLst>
          </p:cNvPr>
          <p:cNvCxnSpPr/>
          <p:nvPr/>
        </p:nvCxnSpPr>
        <p:spPr>
          <a:xfrm flipH="1">
            <a:off x="5129462" y="2117211"/>
            <a:ext cx="431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341C453-4F4F-465B-8765-75B50AA10F22}"/>
              </a:ext>
            </a:extLst>
          </p:cNvPr>
          <p:cNvCxnSpPr/>
          <p:nvPr/>
        </p:nvCxnSpPr>
        <p:spPr>
          <a:xfrm flipV="1">
            <a:off x="7721849" y="2104511"/>
            <a:ext cx="0" cy="423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F8D6B92B-327B-4A32-9E30-11264FFE7CC4}"/>
              </a:ext>
            </a:extLst>
          </p:cNvPr>
          <p:cNvCxnSpPr>
            <a:cxnSpLocks/>
          </p:cNvCxnSpPr>
          <p:nvPr/>
        </p:nvCxnSpPr>
        <p:spPr>
          <a:xfrm flipH="1">
            <a:off x="3798007" y="2117211"/>
            <a:ext cx="51163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EAB83615-B384-4DEA-82C0-8B0821033036}"/>
              </a:ext>
            </a:extLst>
          </p:cNvPr>
          <p:cNvSpPr/>
          <p:nvPr/>
        </p:nvSpPr>
        <p:spPr>
          <a:xfrm>
            <a:off x="1564315" y="2406572"/>
            <a:ext cx="911867" cy="131315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ea typeface="思源黑体 CN Normal" panose="020B0400000000000000"/>
              </a:rPr>
              <a:t>数据寄存器</a:t>
            </a:r>
            <a:r>
              <a:rPr lang="en-US" altLang="zh-CN" sz="1600">
                <a:solidFill>
                  <a:srgbClr val="FFFFFF"/>
                </a:solidFill>
                <a:ea typeface="思源黑体 CN Normal" panose="020B0400000000000000"/>
              </a:rPr>
              <a:t>(DR)</a:t>
            </a:r>
            <a:endParaRPr lang="zh-CN" altLang="en-US" sz="1600">
              <a:solidFill>
                <a:srgbClr val="FFFFFF"/>
              </a:solidFill>
              <a:ea typeface="思源黑体 CN Normal" panose="020B040000000000000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F80FA43-92F1-4819-85A6-823E9491C0EB}"/>
              </a:ext>
            </a:extLst>
          </p:cNvPr>
          <p:cNvSpPr/>
          <p:nvPr/>
        </p:nvSpPr>
        <p:spPr>
          <a:xfrm>
            <a:off x="3000407" y="3526911"/>
            <a:ext cx="797600" cy="12160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ea typeface="思源黑体 CN Normal" panose="020B0400000000000000"/>
              </a:rPr>
              <a:t>发送数据寄存器</a:t>
            </a:r>
            <a:r>
              <a:rPr lang="en-US" altLang="zh-CN" sz="1600">
                <a:solidFill>
                  <a:srgbClr val="FFFFFF"/>
                </a:solidFill>
                <a:ea typeface="思源黑体 CN Normal" panose="020B0400000000000000"/>
              </a:rPr>
              <a:t>(TDR)</a:t>
            </a:r>
            <a:endParaRPr lang="zh-CN" altLang="en-US" sz="1600">
              <a:solidFill>
                <a:srgbClr val="FFFFFF"/>
              </a:solidFill>
              <a:ea typeface="思源黑体 CN Normal" panose="020B040000000000000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72D06EE-36DE-48D4-A3A9-D7AADCFCF12D}"/>
              </a:ext>
            </a:extLst>
          </p:cNvPr>
          <p:cNvSpPr/>
          <p:nvPr/>
        </p:nvSpPr>
        <p:spPr>
          <a:xfrm>
            <a:off x="4309637" y="3534848"/>
            <a:ext cx="797599" cy="12160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ea typeface="思源黑体 CN Normal" panose="020B0400000000000000"/>
              </a:rPr>
              <a:t>发送移位寄存器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6B9BD5D7-A8D9-413B-8928-DF87D57E20EE}"/>
              </a:ext>
            </a:extLst>
          </p:cNvPr>
          <p:cNvCxnSpPr>
            <a:cxnSpLocks/>
          </p:cNvCxnSpPr>
          <p:nvPr/>
        </p:nvCxnSpPr>
        <p:spPr>
          <a:xfrm>
            <a:off x="3812294" y="4142860"/>
            <a:ext cx="4973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6286B995-0DD1-4574-AF74-E320A62EAE35}"/>
              </a:ext>
            </a:extLst>
          </p:cNvPr>
          <p:cNvCxnSpPr/>
          <p:nvPr/>
        </p:nvCxnSpPr>
        <p:spPr>
          <a:xfrm>
            <a:off x="5566024" y="4111111"/>
            <a:ext cx="0" cy="423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A187541-F338-40C9-8BD8-9F41E61012C6}"/>
              </a:ext>
            </a:extLst>
          </p:cNvPr>
          <p:cNvCxnSpPr/>
          <p:nvPr/>
        </p:nvCxnSpPr>
        <p:spPr>
          <a:xfrm flipV="1">
            <a:off x="5997824" y="4111111"/>
            <a:ext cx="0" cy="423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5A8C248C-4F43-4C5B-9E33-1D50813F8F1F}"/>
              </a:ext>
            </a:extLst>
          </p:cNvPr>
          <p:cNvCxnSpPr/>
          <p:nvPr/>
        </p:nvCxnSpPr>
        <p:spPr>
          <a:xfrm>
            <a:off x="6424862" y="4120636"/>
            <a:ext cx="0" cy="431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14B3D20-BCC5-44B9-B8EE-D6EABAD72784}"/>
              </a:ext>
            </a:extLst>
          </p:cNvPr>
          <p:cNvCxnSpPr/>
          <p:nvPr/>
        </p:nvCxnSpPr>
        <p:spPr>
          <a:xfrm flipV="1">
            <a:off x="6856662" y="4111111"/>
            <a:ext cx="0" cy="423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FE41629A-4CB7-4E65-BEEF-A777F30CDE9D}"/>
              </a:ext>
            </a:extLst>
          </p:cNvPr>
          <p:cNvCxnSpPr/>
          <p:nvPr/>
        </p:nvCxnSpPr>
        <p:spPr>
          <a:xfrm>
            <a:off x="5566024" y="4544498"/>
            <a:ext cx="43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E9C38A80-2306-4BB9-88C9-CFFF28FE6735}"/>
              </a:ext>
            </a:extLst>
          </p:cNvPr>
          <p:cNvCxnSpPr/>
          <p:nvPr/>
        </p:nvCxnSpPr>
        <p:spPr>
          <a:xfrm>
            <a:off x="5986712" y="4120636"/>
            <a:ext cx="43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CDA413AF-2E04-4989-A210-18A4E2CF92AD}"/>
              </a:ext>
            </a:extLst>
          </p:cNvPr>
          <p:cNvCxnSpPr/>
          <p:nvPr/>
        </p:nvCxnSpPr>
        <p:spPr>
          <a:xfrm>
            <a:off x="6856662" y="4120636"/>
            <a:ext cx="43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78C04433-243A-4801-93A8-9FC055BC1FB7}"/>
              </a:ext>
            </a:extLst>
          </p:cNvPr>
          <p:cNvCxnSpPr/>
          <p:nvPr/>
        </p:nvCxnSpPr>
        <p:spPr>
          <a:xfrm>
            <a:off x="6424862" y="4534973"/>
            <a:ext cx="43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F8A92906-B95D-4323-9B2D-4BEBCE4F09A3}"/>
              </a:ext>
            </a:extLst>
          </p:cNvPr>
          <p:cNvCxnSpPr/>
          <p:nvPr/>
        </p:nvCxnSpPr>
        <p:spPr>
          <a:xfrm>
            <a:off x="7288462" y="4544498"/>
            <a:ext cx="4333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3DBC018F-AB7F-42C8-AB01-EFE7602BB66A}"/>
              </a:ext>
            </a:extLst>
          </p:cNvPr>
          <p:cNvCxnSpPr/>
          <p:nvPr/>
        </p:nvCxnSpPr>
        <p:spPr>
          <a:xfrm flipV="1">
            <a:off x="7288462" y="4107936"/>
            <a:ext cx="0" cy="423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25DF6F3-21A8-46FB-ACED-1CD5B0F3F2EC}"/>
              </a:ext>
            </a:extLst>
          </p:cNvPr>
          <p:cNvCxnSpPr/>
          <p:nvPr/>
        </p:nvCxnSpPr>
        <p:spPr>
          <a:xfrm flipV="1">
            <a:off x="7715499" y="4107936"/>
            <a:ext cx="0" cy="423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BD570D52-D824-43FC-89A3-49D92D338E6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5107236" y="4134923"/>
            <a:ext cx="458788" cy="79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543D8D7-E3C7-4927-81DB-C7B7C6A9E505}"/>
              </a:ext>
            </a:extLst>
          </p:cNvPr>
          <p:cNvCxnSpPr/>
          <p:nvPr/>
        </p:nvCxnSpPr>
        <p:spPr>
          <a:xfrm flipH="1">
            <a:off x="7715499" y="2109273"/>
            <a:ext cx="431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01E99227-5AB0-459C-9E85-19162DA655FA}"/>
              </a:ext>
            </a:extLst>
          </p:cNvPr>
          <p:cNvCxnSpPr/>
          <p:nvPr/>
        </p:nvCxnSpPr>
        <p:spPr>
          <a:xfrm flipV="1">
            <a:off x="7690099" y="4098411"/>
            <a:ext cx="457200" cy="95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6">
            <a:extLst>
              <a:ext uri="{FF2B5EF4-FFF2-40B4-BE49-F238E27FC236}">
                <a16:creationId xmlns:a16="http://schemas.microsoft.com/office/drawing/2014/main" id="{8347F765-DEB3-4665-B2DF-D06A1253A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58" y="3079459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solidFill>
                  <a:srgbClr val="FF0000"/>
                </a:solidFill>
                <a:latin typeface="Arial" panose="020B0604020202020204" pitchFamily="34" charset="0"/>
                <a:ea typeface="思源黑体 CN Normal" panose="020B0400000000000000"/>
              </a:rPr>
              <a:t>串口数据发送过程：</a:t>
            </a:r>
          </a:p>
        </p:txBody>
      </p:sp>
      <p:sp>
        <p:nvSpPr>
          <p:cNvPr id="102" name="TextBox 7191">
            <a:extLst>
              <a:ext uri="{FF2B5EF4-FFF2-40B4-BE49-F238E27FC236}">
                <a16:creationId xmlns:a16="http://schemas.microsoft.com/office/drawing/2014/main" id="{E4C8DE3D-5487-4B6B-B8A8-16BCB37BC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824" y="1521898"/>
            <a:ext cx="614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RXD</a:t>
            </a:r>
            <a:endParaRPr lang="zh-CN" altLang="en-US" sz="1800" b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3" name="TextBox 7192">
            <a:extLst>
              <a:ext uri="{FF2B5EF4-FFF2-40B4-BE49-F238E27FC236}">
                <a16:creationId xmlns:a16="http://schemas.microsoft.com/office/drawing/2014/main" id="{36A6B178-0062-4E05-95C6-78FF9249A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837" y="3526911"/>
            <a:ext cx="6043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TXD</a:t>
            </a:r>
            <a:endParaRPr lang="zh-CN" altLang="en-US" sz="1800" b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4" name="TextBox 7193">
            <a:extLst>
              <a:ext uri="{FF2B5EF4-FFF2-40B4-BE49-F238E27FC236}">
                <a16:creationId xmlns:a16="http://schemas.microsoft.com/office/drawing/2014/main" id="{79D2D9A1-9954-43B5-9E87-9805DECC0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7074" y="1533011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串行数据输入</a:t>
            </a:r>
          </a:p>
        </p:txBody>
      </p:sp>
      <p:sp>
        <p:nvSpPr>
          <p:cNvPr id="105" name="TextBox 7194">
            <a:extLst>
              <a:ext uri="{FF2B5EF4-FFF2-40B4-BE49-F238E27FC236}">
                <a16:creationId xmlns:a16="http://schemas.microsoft.com/office/drawing/2014/main" id="{DA92ED0E-F1F1-4034-B9E3-1EFBAF17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1212" y="3630098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solidFill>
                  <a:srgbClr val="002060"/>
                </a:solidFill>
                <a:latin typeface="Arial" panose="020B0604020202020204" pitchFamily="34" charset="0"/>
                <a:ea typeface="思源黑体 CN Normal" panose="020B0400000000000000"/>
              </a:rPr>
              <a:t>串行数据输出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FC2ACC9-DEA2-4B10-A7E8-D200B85ED1C9}"/>
              </a:ext>
            </a:extLst>
          </p:cNvPr>
          <p:cNvSpPr/>
          <p:nvPr/>
        </p:nvSpPr>
        <p:spPr>
          <a:xfrm>
            <a:off x="8269537" y="1506023"/>
            <a:ext cx="554037" cy="1223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ea typeface="思源黑体 CN Normal" panose="020B0400000000000000"/>
              </a:rPr>
              <a:t>外部设备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FBD4661-7D14-46EA-9BA6-DC16C3A78B90}"/>
              </a:ext>
            </a:extLst>
          </p:cNvPr>
          <p:cNvSpPr/>
          <p:nvPr/>
        </p:nvSpPr>
        <p:spPr>
          <a:xfrm>
            <a:off x="8269537" y="3487223"/>
            <a:ext cx="554037" cy="1223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ea typeface="思源黑体 CN Normal" panose="020B0400000000000000"/>
              </a:rPr>
              <a:t>外部设备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C29F6AD-2512-4CF2-AFEF-994DC4495B4F}"/>
              </a:ext>
            </a:extLst>
          </p:cNvPr>
          <p:cNvSpPr txBox="1"/>
          <p:nvPr/>
        </p:nvSpPr>
        <p:spPr>
          <a:xfrm>
            <a:off x="3504264" y="1130788"/>
            <a:ext cx="4616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FF0000"/>
                </a:solidFill>
                <a:latin typeface="Arial" panose="020B0604020202020204" pitchFamily="34" charset="0"/>
                <a:ea typeface="思源黑体 CN Normal" panose="020B0400000000000000"/>
              </a:rPr>
              <a:t>串口数据接收过程：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A55DA3E-83DB-492B-A45A-CF9480488B0A}"/>
              </a:ext>
            </a:extLst>
          </p:cNvPr>
          <p:cNvCxnSpPr>
            <a:cxnSpLocks/>
          </p:cNvCxnSpPr>
          <p:nvPr/>
        </p:nvCxnSpPr>
        <p:spPr>
          <a:xfrm flipH="1">
            <a:off x="2486661" y="2528373"/>
            <a:ext cx="46788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A209D2C7-2ADE-4B36-A831-01ECB688ABE6}"/>
              </a:ext>
            </a:extLst>
          </p:cNvPr>
          <p:cNvCxnSpPr>
            <a:cxnSpLocks/>
          </p:cNvCxnSpPr>
          <p:nvPr/>
        </p:nvCxnSpPr>
        <p:spPr>
          <a:xfrm>
            <a:off x="2486661" y="3625550"/>
            <a:ext cx="4990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25003874-C6C0-4E05-B725-D915C4613AC1}"/>
              </a:ext>
            </a:extLst>
          </p:cNvPr>
          <p:cNvSpPr/>
          <p:nvPr/>
        </p:nvSpPr>
        <p:spPr>
          <a:xfrm>
            <a:off x="209717" y="2406572"/>
            <a:ext cx="642290" cy="131315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ea typeface="思源黑体 CN Normal" panose="020B0400000000000000"/>
              </a:rPr>
              <a:t>CPU</a:t>
            </a:r>
            <a:endParaRPr lang="zh-CN" altLang="en-US" sz="1600">
              <a:solidFill>
                <a:srgbClr val="FFFFFF"/>
              </a:solidFill>
              <a:ea typeface="思源黑体 CN Normal" panose="020B0400000000000000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CA638B4-1D82-43BF-850B-9BE261AF49FC}"/>
              </a:ext>
            </a:extLst>
          </p:cNvPr>
          <p:cNvCxnSpPr>
            <a:cxnSpLocks/>
          </p:cNvCxnSpPr>
          <p:nvPr/>
        </p:nvCxnSpPr>
        <p:spPr>
          <a:xfrm>
            <a:off x="962661" y="3172200"/>
            <a:ext cx="55678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2E7E4FAA-DB50-444B-A3AA-A4DDFB71F3D8}"/>
              </a:ext>
            </a:extLst>
          </p:cNvPr>
          <p:cNvCxnSpPr>
            <a:cxnSpLocks/>
          </p:cNvCxnSpPr>
          <p:nvPr/>
        </p:nvCxnSpPr>
        <p:spPr>
          <a:xfrm flipH="1">
            <a:off x="962661" y="2912548"/>
            <a:ext cx="55678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7191">
            <a:extLst>
              <a:ext uri="{FF2B5EF4-FFF2-40B4-BE49-F238E27FC236}">
                <a16:creationId xmlns:a16="http://schemas.microsoft.com/office/drawing/2014/main" id="{B0A257F1-54FC-48E7-A9D4-FD13DA874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74" y="2488377"/>
            <a:ext cx="78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F1/F4</a:t>
            </a:r>
            <a:endParaRPr lang="zh-CN" altLang="en-US" sz="1800" b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7" name="TextBox 7191">
            <a:extLst>
              <a:ext uri="{FF2B5EF4-FFF2-40B4-BE49-F238E27FC236}">
                <a16:creationId xmlns:a16="http://schemas.microsoft.com/office/drawing/2014/main" id="{1472B540-28A3-4FE4-9F79-BF1565CF5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670" y="3259797"/>
            <a:ext cx="78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F1/F4</a:t>
            </a:r>
            <a:endParaRPr lang="zh-CN" altLang="en-US" sz="1800" b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142B8611-5A10-4EE3-9394-13BF93D51519}"/>
              </a:ext>
            </a:extLst>
          </p:cNvPr>
          <p:cNvCxnSpPr>
            <a:cxnSpLocks/>
          </p:cNvCxnSpPr>
          <p:nvPr/>
        </p:nvCxnSpPr>
        <p:spPr>
          <a:xfrm flipH="1">
            <a:off x="544199" y="2092863"/>
            <a:ext cx="6351" cy="30206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F46A39-97F8-462F-800A-39A1631AFCF6}"/>
              </a:ext>
            </a:extLst>
          </p:cNvPr>
          <p:cNvCxnSpPr>
            <a:cxnSpLocks/>
          </p:cNvCxnSpPr>
          <p:nvPr/>
        </p:nvCxnSpPr>
        <p:spPr>
          <a:xfrm flipV="1">
            <a:off x="537213" y="2095953"/>
            <a:ext cx="2472784" cy="85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06D9A4C8-8D39-49D9-A688-EA4262243B8B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530862" y="3719724"/>
            <a:ext cx="0" cy="463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7A2CA6C1-AFCD-4CA4-88ED-9C5DFB8B7BCE}"/>
              </a:ext>
            </a:extLst>
          </p:cNvPr>
          <p:cNvCxnSpPr>
            <a:cxnSpLocks/>
          </p:cNvCxnSpPr>
          <p:nvPr/>
        </p:nvCxnSpPr>
        <p:spPr>
          <a:xfrm flipV="1">
            <a:off x="530862" y="4164471"/>
            <a:ext cx="2463989" cy="186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7191">
            <a:extLst>
              <a:ext uri="{FF2B5EF4-FFF2-40B4-BE49-F238E27FC236}">
                <a16:creationId xmlns:a16="http://schemas.microsoft.com/office/drawing/2014/main" id="{D5D82EF1-1E40-442E-B0C1-8B795D341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73" y="4183104"/>
            <a:ext cx="821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F7/H7</a:t>
            </a:r>
            <a:endParaRPr lang="zh-CN" altLang="en-US" sz="1800" b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1" name="TextBox 7191">
            <a:extLst>
              <a:ext uri="{FF2B5EF4-FFF2-40B4-BE49-F238E27FC236}">
                <a16:creationId xmlns:a16="http://schemas.microsoft.com/office/drawing/2014/main" id="{BD0B4BCA-9F52-4AA7-8CDD-1620AF7F3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353" y="1730801"/>
            <a:ext cx="821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F7/H7</a:t>
            </a:r>
            <a:endParaRPr lang="zh-CN" altLang="en-US" sz="1800" b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7E76DE9-1123-4322-A243-0C927F75330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57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101" grpId="0"/>
      <p:bldP spid="103" grpId="0"/>
      <p:bldP spid="105" grpId="0"/>
      <p:bldP spid="107" grpId="0" animBg="1"/>
      <p:bldP spid="117" grpId="0"/>
      <p:bldP spid="1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DDEA21DE-EFE8-4FFE-B3B8-1E7F40EC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405470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DFCA18A4-3639-44D4-8080-A6AFE37B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168324"/>
            <a:ext cx="4510655" cy="341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简介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主要特征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STM32F1/F4/F7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STM32H7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3.8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5717C2-B22A-427F-9EF3-ECAB33D6787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3974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，设置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波特率（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9CB9EFC-F960-47B2-A3D3-906E53D19EEF}"/>
                  </a:ext>
                </a:extLst>
              </p:cNvPr>
              <p:cNvSpPr/>
              <p:nvPr/>
            </p:nvSpPr>
            <p:spPr>
              <a:xfrm>
                <a:off x="816743" y="4344723"/>
                <a:ext cx="7877072" cy="370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其中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f</m:t>
                    </m:r>
                    <m:r>
                      <m:rPr>
                        <m:nor/>
                      </m:rPr>
                      <a:rPr lang="en-US" altLang="zh-CN" baseline="-250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ck</m:t>
                    </m:r>
                  </m:oMath>
                </a14:m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是串口的时钟，如：</a:t>
                </a:r>
                <a:r>
                  <a:rPr lang="en-US" altLang="zh-CN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USART1</a:t>
                </a:r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的时钟是</a:t>
                </a:r>
                <a:r>
                  <a:rPr lang="en-US" altLang="zh-CN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PCLK2,</a:t>
                </a:r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其他串口都是</a:t>
                </a:r>
                <a:r>
                  <a:rPr lang="en-US" altLang="zh-CN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PCLK1</a:t>
                </a:r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9CB9EFC-F960-47B2-A3D3-906E53D19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3" y="4344723"/>
                <a:ext cx="7877072" cy="370422"/>
              </a:xfrm>
              <a:prstGeom prst="rect">
                <a:avLst/>
              </a:prstGeom>
              <a:blipFill>
                <a:blip r:embed="rId3"/>
                <a:stretch>
                  <a:fillRect l="-232" t="-8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FA00E75C-3A11-43AC-ADA2-5F9BBFD26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7" y="1256347"/>
            <a:ext cx="7897185" cy="2270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92C6E6-D5E6-43D7-A956-B5A6DF1729D2}"/>
                  </a:ext>
                </a:extLst>
              </p:cNvPr>
              <p:cNvSpPr txBox="1"/>
              <p:nvPr/>
            </p:nvSpPr>
            <p:spPr>
              <a:xfrm>
                <a:off x="1648828" y="3640601"/>
                <a:ext cx="4619500" cy="64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baud</m:t>
                      </m:r>
                      <m:r>
                        <a:rPr lang="zh-CN" alt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mtClean="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 smtClean="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16∗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USARTDIV</m:t>
                          </m:r>
                        </m:den>
                      </m:f>
                    </m:oMath>
                  </m:oMathPara>
                </a14:m>
                <a:endParaRPr lang="zh-CN" altLang="en-US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92C6E6-D5E6-43D7-A956-B5A6DF17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828" y="3640601"/>
                <a:ext cx="4619500" cy="643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286703F-6565-4670-B6D3-33EBCA26E841}"/>
              </a:ext>
            </a:extLst>
          </p:cNvPr>
          <p:cNvSpPr/>
          <p:nvPr/>
        </p:nvSpPr>
        <p:spPr>
          <a:xfrm>
            <a:off x="816743" y="3737757"/>
            <a:ext cx="1948491" cy="51093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波特率计算公式：</a:t>
            </a:r>
            <a:endParaRPr lang="zh-CN" altLang="en-US">
              <a:solidFill>
                <a:srgbClr val="002060"/>
              </a:solidFill>
              <a:ea typeface="思源黑体 CN Normal" panose="020B040000000000000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EBD2AC-75C2-4E80-89DB-C04A85B7231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558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波特比率寄存器（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BRR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CB9EFC-F960-47B2-A3D3-906E53D19EEF}"/>
              </a:ext>
            </a:extLst>
          </p:cNvPr>
          <p:cNvSpPr/>
          <p:nvPr/>
        </p:nvSpPr>
        <p:spPr>
          <a:xfrm>
            <a:off x="1387979" y="3822367"/>
            <a:ext cx="6583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USARTDIV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的整数部分写入位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[15:4]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USARTDIV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的小数部分写入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[3:0]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32E1D9-9A63-4A05-B44A-E82193F6D1BF}"/>
              </a:ext>
            </a:extLst>
          </p:cNvPr>
          <p:cNvSpPr/>
          <p:nvPr/>
        </p:nvSpPr>
        <p:spPr>
          <a:xfrm>
            <a:off x="1659824" y="4317560"/>
            <a:ext cx="5712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25.6.3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8DE7032-5B9B-455F-879A-6CE239EE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3" y="1287215"/>
            <a:ext cx="8380140" cy="219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EB5686E-0837-4719-914E-3BDE3689E78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82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704173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如何使用寄存器操作的方式设置波特率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- USART1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BC2F7B5-1AE1-47BD-9B26-B25C8BE4BD00}"/>
                  </a:ext>
                </a:extLst>
              </p:cNvPr>
              <p:cNvSpPr txBox="1"/>
              <p:nvPr/>
            </p:nvSpPr>
            <p:spPr>
              <a:xfrm>
                <a:off x="1906231" y="1160077"/>
                <a:ext cx="4619500" cy="64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baud</m:t>
                      </m:r>
                      <m:r>
                        <a:rPr lang="zh-CN" alt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16∗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USARTDIV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BC2F7B5-1AE1-47BD-9B26-B25C8BE4B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231" y="1160077"/>
                <a:ext cx="4619500" cy="643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3A61778-1866-42C4-8C25-E29AE9AE5626}"/>
              </a:ext>
            </a:extLst>
          </p:cNvPr>
          <p:cNvSpPr/>
          <p:nvPr/>
        </p:nvSpPr>
        <p:spPr>
          <a:xfrm>
            <a:off x="605927" y="1250871"/>
            <a:ext cx="2130922" cy="51093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波特率计算公式</a:t>
            </a:r>
            <a:endParaRPr lang="zh-CN" altLang="en-US">
              <a:solidFill>
                <a:srgbClr val="002060"/>
              </a:solidFill>
              <a:ea typeface="思源黑体 CN Normal" panose="020B040000000000000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1B32C33-B7E5-45D2-B801-147C4B7F8DFC}"/>
                  </a:ext>
                </a:extLst>
              </p:cNvPr>
              <p:cNvSpPr txBox="1"/>
              <p:nvPr/>
            </p:nvSpPr>
            <p:spPr>
              <a:xfrm>
                <a:off x="1833750" y="1922087"/>
                <a:ext cx="4526641" cy="612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115200</m:t>
                      </m:r>
                      <m:r>
                        <a:rPr lang="zh-CN" alt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72000000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16∗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USARTDIV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1B32C33-B7E5-45D2-B801-147C4B7F8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750" y="1922087"/>
                <a:ext cx="4526641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65723A43-0656-4D02-AB73-3891ED8E668F}"/>
              </a:ext>
            </a:extLst>
          </p:cNvPr>
          <p:cNvSpPr/>
          <p:nvPr/>
        </p:nvSpPr>
        <p:spPr>
          <a:xfrm>
            <a:off x="561755" y="2028716"/>
            <a:ext cx="2319725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115200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849A4DA9-62A7-4280-9E1F-2D5D9DD94F65}"/>
                  </a:ext>
                </a:extLst>
              </p:cNvPr>
              <p:cNvSpPr txBox="1"/>
              <p:nvPr/>
            </p:nvSpPr>
            <p:spPr>
              <a:xfrm>
                <a:off x="6360391" y="2099458"/>
                <a:ext cx="24010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USARTDI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zh-CN" alt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2060"/>
                    </a:solidFill>
                  </a:rPr>
                  <a:t>39.0625</a:t>
                </a:r>
                <a:endParaRPr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849A4DA9-62A7-4280-9E1F-2D5D9DD9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391" y="2099458"/>
                <a:ext cx="240100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箭头: 右 64">
            <a:extLst>
              <a:ext uri="{FF2B5EF4-FFF2-40B4-BE49-F238E27FC236}">
                <a16:creationId xmlns:a16="http://schemas.microsoft.com/office/drawing/2014/main" id="{47FFD547-BF95-42E4-A8EC-73764EADD226}"/>
              </a:ext>
            </a:extLst>
          </p:cNvPr>
          <p:cNvSpPr/>
          <p:nvPr/>
        </p:nvSpPr>
        <p:spPr>
          <a:xfrm>
            <a:off x="5502695" y="2082336"/>
            <a:ext cx="759827" cy="369332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19BAB8B-BB50-4AC6-98BD-4609CCF0A428}"/>
              </a:ext>
            </a:extLst>
          </p:cNvPr>
          <p:cNvSpPr/>
          <p:nvPr/>
        </p:nvSpPr>
        <p:spPr>
          <a:xfrm>
            <a:off x="561755" y="2587066"/>
            <a:ext cx="7041733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怎么把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USARTDIV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的值写入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USART_BRR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寄存器？</a:t>
            </a:r>
            <a:endParaRPr lang="fr-FR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DF70CC-9C71-4D32-9B60-3513A7ECB1C0}"/>
              </a:ext>
            </a:extLst>
          </p:cNvPr>
          <p:cNvSpPr/>
          <p:nvPr/>
        </p:nvSpPr>
        <p:spPr>
          <a:xfrm>
            <a:off x="669198" y="3062635"/>
            <a:ext cx="8221414" cy="12975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uint16_t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mantissa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fr-FR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uint16_t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fraction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mantissa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fr-FR" altLang="zh-CN" sz="1600" dirty="0">
                <a:solidFill>
                  <a:srgbClr val="FF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39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fraction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fr-FR" altLang="zh-CN" sz="1600" dirty="0">
                <a:solidFill>
                  <a:srgbClr val="FF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0.0625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fr-FR" altLang="zh-CN" sz="1600" dirty="0">
                <a:solidFill>
                  <a:srgbClr val="FF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</a:t>
            </a:r>
            <a:r>
              <a:rPr lang="fr-FR" altLang="zh-CN" sz="1600" dirty="0">
                <a:solidFill>
                  <a:srgbClr val="FF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0.5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fr-FR" altLang="zh-CN" sz="1600" dirty="0">
                <a:solidFill>
                  <a:srgbClr val="FF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0x01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</a:t>
            </a:r>
            <a:r>
              <a:rPr lang="fr-FR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USARTDIV = DIV_Mantissa + (DIV_Fraction/16) */</a:t>
            </a:r>
            <a:endParaRPr lang="fr-FR" altLang="zh-CN" sz="16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USART1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-&gt;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BRR 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mantissa 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&lt;&lt;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fr-FR" altLang="zh-CN" sz="1600" dirty="0">
                <a:solidFill>
                  <a:srgbClr val="FF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fraction</a:t>
            </a:r>
            <a:r>
              <a:rPr lang="fr-FR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fr-FR" altLang="zh-CN" sz="1600" dirty="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266393-8272-40BB-9605-82A1CE9FEBF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2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/>
      <p:bldP spid="64" grpId="0"/>
      <p:bldP spid="65" grpId="0" animBg="1"/>
      <p:bldP spid="66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波特率设置通用公式推演（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00D9FB5-15F9-429B-96D6-C97A7832C0C0}"/>
                  </a:ext>
                </a:extLst>
              </p:cNvPr>
              <p:cNvSpPr txBox="1"/>
              <p:nvPr/>
            </p:nvSpPr>
            <p:spPr>
              <a:xfrm>
                <a:off x="2231871" y="1151795"/>
                <a:ext cx="3003839" cy="64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baud</m:t>
                      </m:r>
                      <m:r>
                        <a:rPr lang="zh-CN" alt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16∗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USARTDIV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00D9FB5-15F9-429B-96D6-C97A7832C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871" y="1151795"/>
                <a:ext cx="3003839" cy="643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右 15">
            <a:extLst>
              <a:ext uri="{FF2B5EF4-FFF2-40B4-BE49-F238E27FC236}">
                <a16:creationId xmlns:a16="http://schemas.microsoft.com/office/drawing/2014/main" id="{7A18F1E3-4630-445E-9AB7-D06C0D62E41B}"/>
              </a:ext>
            </a:extLst>
          </p:cNvPr>
          <p:cNvSpPr/>
          <p:nvPr/>
        </p:nvSpPr>
        <p:spPr>
          <a:xfrm>
            <a:off x="5192862" y="1326930"/>
            <a:ext cx="641681" cy="369332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56399E7-D468-4D96-A102-C0CACE116174}"/>
                  </a:ext>
                </a:extLst>
              </p:cNvPr>
              <p:cNvSpPr txBox="1"/>
              <p:nvPr/>
            </p:nvSpPr>
            <p:spPr>
              <a:xfrm>
                <a:off x="2515235" y="2526239"/>
                <a:ext cx="3050439" cy="64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16∗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𝑏𝑎𝑢𝑑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∗16+0.5</m:t>
                      </m:r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56399E7-D468-4D96-A102-C0CACE116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35" y="2526239"/>
                <a:ext cx="3050439" cy="643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E1F0564-4477-4D0D-B0DD-3AC2F1CE233A}"/>
                  </a:ext>
                </a:extLst>
              </p:cNvPr>
              <p:cNvSpPr txBox="1"/>
              <p:nvPr/>
            </p:nvSpPr>
            <p:spPr>
              <a:xfrm>
                <a:off x="3610232" y="1991108"/>
                <a:ext cx="27419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USARTDIV</m:t>
                      </m:r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∗16+0.5</m:t>
                      </m:r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E1F0564-4477-4D0D-B0DD-3AC2F1CE2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232" y="1991108"/>
                <a:ext cx="27419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F0955E2A-32B0-4CC6-84E6-FB3E8FD7B61B}"/>
              </a:ext>
            </a:extLst>
          </p:cNvPr>
          <p:cNvSpPr txBox="1"/>
          <p:nvPr/>
        </p:nvSpPr>
        <p:spPr>
          <a:xfrm>
            <a:off x="2199200" y="1991108"/>
            <a:ext cx="175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USART1-&gt;BRR </a:t>
            </a:r>
            <a:endParaRPr lang="zh-CN" altLang="en-US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8BE792-A71A-4C9D-8A31-9B2B9B593528}"/>
              </a:ext>
            </a:extLst>
          </p:cNvPr>
          <p:cNvSpPr/>
          <p:nvPr/>
        </p:nvSpPr>
        <p:spPr>
          <a:xfrm>
            <a:off x="365465" y="1911256"/>
            <a:ext cx="199587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写入波特率寄存器：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B687454-BC4F-4020-BE6D-C321B2E32EC7}"/>
              </a:ext>
            </a:extLst>
          </p:cNvPr>
          <p:cNvSpPr/>
          <p:nvPr/>
        </p:nvSpPr>
        <p:spPr>
          <a:xfrm>
            <a:off x="430384" y="2721749"/>
            <a:ext cx="759827" cy="369332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897484-7118-40F8-BFC1-24E469527F5C}"/>
              </a:ext>
            </a:extLst>
          </p:cNvPr>
          <p:cNvSpPr txBox="1"/>
          <p:nvPr/>
        </p:nvSpPr>
        <p:spPr>
          <a:xfrm>
            <a:off x="1267234" y="2745643"/>
            <a:ext cx="1630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USART1-&gt;BRR 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DCF7491-503E-4535-B99E-A0366FB50284}"/>
                  </a:ext>
                </a:extLst>
              </p:cNvPr>
              <p:cNvSpPr txBox="1"/>
              <p:nvPr/>
            </p:nvSpPr>
            <p:spPr>
              <a:xfrm>
                <a:off x="4921816" y="2514887"/>
                <a:ext cx="1968882" cy="64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𝑏𝑎𝑢𝑑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DCF7491-503E-4535-B99E-A0366FB50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16" y="2514887"/>
                <a:ext cx="1968882" cy="643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37134EDD-62B5-46AC-B60A-D70DB656ED5B}"/>
              </a:ext>
            </a:extLst>
          </p:cNvPr>
          <p:cNvSpPr txBox="1"/>
          <p:nvPr/>
        </p:nvSpPr>
        <p:spPr>
          <a:xfrm>
            <a:off x="2603217" y="3742423"/>
            <a:ext cx="1752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USART1-&gt;BRR 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49E2F1F-F5D1-4623-A24B-C604E1F08A76}"/>
                  </a:ext>
                </a:extLst>
              </p:cNvPr>
              <p:cNvSpPr txBox="1"/>
              <p:nvPr/>
            </p:nvSpPr>
            <p:spPr>
              <a:xfrm>
                <a:off x="3669858" y="3380714"/>
                <a:ext cx="2237753" cy="821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ba</m:t>
                              </m:r>
                              <m:r>
                                <a:rPr lang="en-US" altLang="zh-C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𝑢𝑑</m:t>
                              </m:r>
                            </m:num>
                            <m:den>
                              <m:r>
                                <a:rPr lang="en-US" altLang="zh-C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𝑏𝑎𝑢𝑑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49E2F1F-F5D1-4623-A24B-C604E1F08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58" y="3380714"/>
                <a:ext cx="2237753" cy="821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02AE02E9-0833-470A-AA82-BE264BD5BA8F}"/>
              </a:ext>
            </a:extLst>
          </p:cNvPr>
          <p:cNvSpPr/>
          <p:nvPr/>
        </p:nvSpPr>
        <p:spPr>
          <a:xfrm>
            <a:off x="365465" y="3662786"/>
            <a:ext cx="223775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寄存器版本例程的写法：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6BC533B-6009-4EB1-9C03-382BCC6506E4}"/>
                  </a:ext>
                </a:extLst>
              </p:cNvPr>
              <p:cNvSpPr txBox="1"/>
              <p:nvPr/>
            </p:nvSpPr>
            <p:spPr>
              <a:xfrm>
                <a:off x="5513702" y="1171863"/>
                <a:ext cx="3380731" cy="64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SARTDIV</m:t>
                      </m:r>
                      <m:r>
                        <a:rPr lang="zh-CN" alt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16∗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baud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6BC533B-6009-4EB1-9C03-382BCC650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702" y="1171863"/>
                <a:ext cx="3380731" cy="6437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117D74B-F0DA-4B05-8B33-F980008627B2}"/>
              </a:ext>
            </a:extLst>
          </p:cNvPr>
          <p:cNvSpPr/>
          <p:nvPr/>
        </p:nvSpPr>
        <p:spPr>
          <a:xfrm>
            <a:off x="365465" y="1236358"/>
            <a:ext cx="1935252" cy="51093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波特率计算公式</a:t>
            </a:r>
            <a:endParaRPr lang="zh-CN" altLang="en-US" sz="1600" dirty="0">
              <a:solidFill>
                <a:srgbClr val="002060"/>
              </a:solidFill>
              <a:ea typeface="思源黑体 CN Normal" panose="020B040000000000000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3F8A6A3-BDF0-432F-9389-3E9D6EB44F7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42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DDEA21DE-EFE8-4FFE-B3B8-1E7F40EC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405470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DFCA18A4-3639-44D4-8080-A6AFE37B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168324"/>
            <a:ext cx="4510655" cy="341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简介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主要特征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STM32F1/F4/F7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STM32H7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3.7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3.8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6F9020-12BB-4514-90BD-673A6DD7583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8514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，设置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波特率（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9CB9EFC-F960-47B2-A3D3-906E53D19EEF}"/>
                  </a:ext>
                </a:extLst>
              </p:cNvPr>
              <p:cNvSpPr/>
              <p:nvPr/>
            </p:nvSpPr>
            <p:spPr>
              <a:xfrm>
                <a:off x="6422408" y="4180909"/>
                <a:ext cx="2553112" cy="370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其中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f</m:t>
                    </m:r>
                    <m:r>
                      <m:rPr>
                        <m:nor/>
                      </m:rPr>
                      <a:rPr lang="en-US" altLang="zh-CN" baseline="-250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ck</m:t>
                    </m:r>
                  </m:oMath>
                </a14:m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是串口的时钟</a:t>
                </a:r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9CB9EFC-F960-47B2-A3D3-906E53D19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408" y="4180909"/>
                <a:ext cx="2553112" cy="370422"/>
              </a:xfrm>
              <a:prstGeom prst="rect">
                <a:avLst/>
              </a:prstGeom>
              <a:blipFill>
                <a:blip r:embed="rId3"/>
                <a:stretch>
                  <a:fillRect l="-718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92C6E6-D5E6-43D7-A956-B5A6DF1729D2}"/>
                  </a:ext>
                </a:extLst>
              </p:cNvPr>
              <p:cNvSpPr txBox="1"/>
              <p:nvPr/>
            </p:nvSpPr>
            <p:spPr>
              <a:xfrm>
                <a:off x="2087991" y="3960172"/>
                <a:ext cx="4619500" cy="692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baud</m:t>
                      </m:r>
                      <m:r>
                        <a:rPr lang="zh-CN" alt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mtClean="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 smtClean="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</m:num>
                        <m:den>
                          <m:r>
                            <a:rPr lang="en-US" altLang="zh-C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8∗(2−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OVER</m:t>
                          </m:r>
                          <m:r>
                            <a:rPr lang="en-US" altLang="zh-C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8)∗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USARTDIV</m:t>
                          </m:r>
                        </m:den>
                      </m:f>
                    </m:oMath>
                  </m:oMathPara>
                </a14:m>
                <a:endParaRPr lang="zh-CN" altLang="en-US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92C6E6-D5E6-43D7-A956-B5A6DF17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991" y="3960172"/>
                <a:ext cx="4619500" cy="692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286703F-6565-4670-B6D3-33EBCA26E841}"/>
              </a:ext>
            </a:extLst>
          </p:cNvPr>
          <p:cNvSpPr/>
          <p:nvPr/>
        </p:nvSpPr>
        <p:spPr>
          <a:xfrm>
            <a:off x="560284" y="4088460"/>
            <a:ext cx="1929528" cy="51093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波特率计算公式：</a:t>
            </a:r>
            <a:endParaRPr lang="zh-CN" altLang="en-US">
              <a:solidFill>
                <a:srgbClr val="002060"/>
              </a:solidFill>
              <a:ea typeface="思源黑体 CN Normal" panose="020B040000000000000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BE79D5-C179-4E90-B939-0273F7FD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1" y="1195646"/>
            <a:ext cx="7382878" cy="2723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324CBBB-B6B1-4238-98EE-FF0B1D5D32E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2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波特率寄存器（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BRR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CB9EFC-F960-47B2-A3D3-906E53D19EEF}"/>
              </a:ext>
            </a:extLst>
          </p:cNvPr>
          <p:cNvSpPr/>
          <p:nvPr/>
        </p:nvSpPr>
        <p:spPr>
          <a:xfrm>
            <a:off x="340787" y="3327534"/>
            <a:ext cx="8659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，我们把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USART_CR1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，即使用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倍过采样。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32E1D9-9A63-4A05-B44A-E82193F6D1BF}"/>
              </a:ext>
            </a:extLst>
          </p:cNvPr>
          <p:cNvSpPr/>
          <p:nvPr/>
        </p:nvSpPr>
        <p:spPr>
          <a:xfrm>
            <a:off x="1976248" y="4467707"/>
            <a:ext cx="5388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STM32F4xx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26.6.3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F32309-67D3-44E8-A887-DCF51A759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1248335"/>
            <a:ext cx="8538807" cy="1957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F9BB77-E6E2-47E5-BEE4-73B7EE822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497" y="3706420"/>
            <a:ext cx="3901835" cy="677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331EE3-D170-4038-B629-966F6C58BEF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1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，数据通信的基础概念（了解）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2" name="矩形 39">
            <a:extLst>
              <a:ext uri="{FF2B5EF4-FFF2-40B4-BE49-F238E27FC236}">
                <a16:creationId xmlns:a16="http://schemas.microsoft.com/office/drawing/2014/main" id="{91D5D778-78D0-453B-BFDD-98D77117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55" y="1319537"/>
            <a:ext cx="3389009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，串行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并行通信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，单工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半双工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全双工通信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，同步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异步通信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，波特率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，常见的串行通信接口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3442E7-4CCE-4DDA-A925-706BE802578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53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，设置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波特率（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9CB9EFC-F960-47B2-A3D3-906E53D19EEF}"/>
                  </a:ext>
                </a:extLst>
              </p:cNvPr>
              <p:cNvSpPr/>
              <p:nvPr/>
            </p:nvSpPr>
            <p:spPr>
              <a:xfrm>
                <a:off x="6336959" y="3729684"/>
                <a:ext cx="2556719" cy="92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其中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f</m:t>
                    </m:r>
                    <m:r>
                      <m:rPr>
                        <m:nor/>
                      </m:rPr>
                      <a:rPr lang="en-US" altLang="zh-CN" baseline="-2500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ck</m:t>
                    </m:r>
                  </m:oMath>
                </a14:m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是串口的时钟，参考：</a:t>
                </a:r>
                <a:r>
                  <a:rPr lang="en-US" altLang="zh-CN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RCC </a:t>
                </a:r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专用时钟配置寄存器 </a:t>
                </a:r>
                <a:r>
                  <a:rPr lang="en-US" altLang="zh-CN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(DCKCFGR)</a:t>
                </a:r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9CB9EFC-F960-47B2-A3D3-906E53D19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959" y="3729684"/>
                <a:ext cx="2556719" cy="924420"/>
              </a:xfrm>
              <a:prstGeom prst="rect">
                <a:avLst/>
              </a:prstGeom>
              <a:blipFill>
                <a:blip r:embed="rId3"/>
                <a:stretch>
                  <a:fillRect l="-2148" t="-3311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92C6E6-D5E6-43D7-A956-B5A6DF1729D2}"/>
                  </a:ext>
                </a:extLst>
              </p:cNvPr>
              <p:cNvSpPr txBox="1"/>
              <p:nvPr/>
            </p:nvSpPr>
            <p:spPr>
              <a:xfrm>
                <a:off x="2517391" y="3485597"/>
                <a:ext cx="4619500" cy="64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baud</m:t>
                      </m:r>
                      <m:r>
                        <a:rPr lang="zh-CN" alt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mtClean="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 smtClean="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USARTDIV</m:t>
                          </m:r>
                        </m:den>
                      </m:f>
                    </m:oMath>
                  </m:oMathPara>
                </a14:m>
                <a:endParaRPr lang="zh-CN" altLang="en-US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92C6E6-D5E6-43D7-A956-B5A6DF17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391" y="3485597"/>
                <a:ext cx="4619500" cy="643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286703F-6565-4670-B6D3-33EBCA26E841}"/>
              </a:ext>
            </a:extLst>
          </p:cNvPr>
          <p:cNvSpPr/>
          <p:nvPr/>
        </p:nvSpPr>
        <p:spPr>
          <a:xfrm>
            <a:off x="760604" y="3589000"/>
            <a:ext cx="3161841" cy="51093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倍过采样波特率计算公式：</a:t>
            </a:r>
            <a:endParaRPr lang="zh-CN" altLang="en-US">
              <a:solidFill>
                <a:srgbClr val="002060"/>
              </a:solidFill>
              <a:ea typeface="思源黑体 CN Normal" panose="020B040000000000000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000657-5A43-45AC-8AE1-1E4AA4C87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683" y="1190097"/>
            <a:ext cx="5993176" cy="2233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1D9838D-707B-4C4E-B306-88494A6D4A24}"/>
              </a:ext>
            </a:extLst>
          </p:cNvPr>
          <p:cNvSpPr/>
          <p:nvPr/>
        </p:nvSpPr>
        <p:spPr>
          <a:xfrm>
            <a:off x="760603" y="4203342"/>
            <a:ext cx="3161841" cy="51093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倍过采样波特率计算公式：</a:t>
            </a:r>
            <a:endParaRPr lang="zh-CN" altLang="en-US">
              <a:solidFill>
                <a:srgbClr val="002060"/>
              </a:solidFill>
              <a:ea typeface="思源黑体 CN Normal" panose="020B040000000000000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148365F-575E-471D-8D4C-A245BC8C9BBD}"/>
                  </a:ext>
                </a:extLst>
              </p:cNvPr>
              <p:cNvSpPr txBox="1"/>
              <p:nvPr/>
            </p:nvSpPr>
            <p:spPr>
              <a:xfrm>
                <a:off x="2517391" y="4109059"/>
                <a:ext cx="4619500" cy="64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baud</m:t>
                      </m:r>
                      <m:r>
                        <a:rPr lang="zh-CN" alt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altLang="zh-CN" smtClean="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 smtClean="0">
                              <a:solidFill>
                                <a:srgbClr val="002060"/>
                              </a:solidFill>
                              <a:latin typeface="思源黑体 CN Normal" panose="020B0400000000000000" pitchFamily="34" charset="-122"/>
                              <a:ea typeface="思源黑体 CN Normal" panose="020B0400000000000000" pitchFamily="34" charset="-122"/>
                            </a:rPr>
                            <m:t>ck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USARTDIV</m:t>
                          </m:r>
                        </m:den>
                      </m:f>
                    </m:oMath>
                  </m:oMathPara>
                </a14:m>
                <a:endParaRPr lang="zh-CN" altLang="en-US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148365F-575E-471D-8D4C-A245BC8C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391" y="4109059"/>
                <a:ext cx="4619500" cy="643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A1F46A9B-71C3-4EFA-ABF7-646EFB5291A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2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 animBg="1"/>
      <p:bldP spid="15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9EB25FFC-50E0-42D2-AB0F-2B66D7ECF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波特率寄存器（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BRR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01C2E9-0BBA-4DCA-B9F6-F4F593E48BDF}"/>
              </a:ext>
            </a:extLst>
          </p:cNvPr>
          <p:cNvSpPr/>
          <p:nvPr/>
        </p:nvSpPr>
        <p:spPr>
          <a:xfrm>
            <a:off x="340785" y="3229619"/>
            <a:ext cx="8659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，我们把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USART_CR1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倍过采样。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78B0D72-0645-4BDD-8351-D410AAE9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496" y="3678959"/>
            <a:ext cx="3901835" cy="677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49255E1-4441-4D8F-8E44-64A7083AEB3A}"/>
              </a:ext>
            </a:extLst>
          </p:cNvPr>
          <p:cNvSpPr/>
          <p:nvPr/>
        </p:nvSpPr>
        <p:spPr>
          <a:xfrm>
            <a:off x="1976248" y="4467707"/>
            <a:ext cx="5388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STM32F7xx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31.8.4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C95C4B-CF9E-4B18-BE91-C0D09A981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7" y="1217426"/>
            <a:ext cx="8085645" cy="1827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3973D27-47E9-46E7-A59C-B58D95F901D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，设置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波特率（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92C6E6-D5E6-43D7-A956-B5A6DF1729D2}"/>
                  </a:ext>
                </a:extLst>
              </p:cNvPr>
              <p:cNvSpPr txBox="1"/>
              <p:nvPr/>
            </p:nvSpPr>
            <p:spPr>
              <a:xfrm>
                <a:off x="4194138" y="1585770"/>
                <a:ext cx="3402386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baud</m:t>
                      </m:r>
                      <m:r>
                        <a:rPr lang="zh-CN" alt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</m:t>
                          </m:r>
                          <m: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ker</m:t>
                          </m:r>
                          <m: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ckpres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USARTDIV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92C6E6-D5E6-43D7-A956-B5A6DF17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138" y="1585770"/>
                <a:ext cx="3402386" cy="61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46FDEB9-05F1-48C5-8031-64C1BEB8E16C}"/>
              </a:ext>
            </a:extLst>
          </p:cNvPr>
          <p:cNvSpPr/>
          <p:nvPr/>
        </p:nvSpPr>
        <p:spPr>
          <a:xfrm>
            <a:off x="1452310" y="1639457"/>
            <a:ext cx="3130367" cy="51093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倍过采样波特率计算公式：</a:t>
            </a:r>
            <a:endParaRPr lang="zh-CN" altLang="en-US">
              <a:solidFill>
                <a:srgbClr val="002060"/>
              </a:solidFill>
              <a:ea typeface="思源黑体 CN Normal" panose="020B040000000000000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38FE645-A094-40AA-8FC1-DD1F186276AD}"/>
              </a:ext>
            </a:extLst>
          </p:cNvPr>
          <p:cNvSpPr/>
          <p:nvPr/>
        </p:nvSpPr>
        <p:spPr>
          <a:xfrm>
            <a:off x="1452309" y="2432100"/>
            <a:ext cx="3130367" cy="51093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倍过采样波特率计算公式：</a:t>
            </a:r>
            <a:endParaRPr lang="zh-CN" altLang="en-US" dirty="0">
              <a:solidFill>
                <a:srgbClr val="002060"/>
              </a:solidFill>
              <a:ea typeface="思源黑体 CN Normal" panose="020B040000000000000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ACA50C9-2B24-44CA-AF64-AA87233278B8}"/>
                  </a:ext>
                </a:extLst>
              </p:cNvPr>
              <p:cNvSpPr txBox="1"/>
              <p:nvPr/>
            </p:nvSpPr>
            <p:spPr>
              <a:xfrm>
                <a:off x="4194138" y="2378413"/>
                <a:ext cx="3402386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baud</m:t>
                      </m:r>
                      <m:r>
                        <a:rPr lang="zh-CN" alt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</m:t>
                          </m:r>
                          <m: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ker</m:t>
                          </m:r>
                          <m: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altLang="zh-C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ckpres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USARTDIV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ACA50C9-2B24-44CA-AF64-AA8723327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138" y="2378413"/>
                <a:ext cx="3402386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72B0200-1EBA-4E3E-A627-874FD06B1549}"/>
                  </a:ext>
                </a:extLst>
              </p:cNvPr>
              <p:cNvSpPr/>
              <p:nvPr/>
            </p:nvSpPr>
            <p:spPr>
              <a:xfrm>
                <a:off x="1452308" y="3286965"/>
                <a:ext cx="6622716" cy="647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mtClean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m:t>其中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usart</m:t>
                    </m:r>
                    <m: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ckpres</m:t>
                    </m:r>
                  </m:oMath>
                </a14:m>
                <a:r>
                  <a:rPr lang="zh-CN" altLang="en-US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是串口的工作时钟，</a:t>
                </a:r>
                <a:endParaRPr lang="en-US" altLang="zh-CN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r>
                  <a:rPr lang="zh-CN" altLang="en-US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参考：</a:t>
                </a:r>
                <a:r>
                  <a:rPr lang="en-US" altLang="zh-CN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RCC </a:t>
                </a:r>
                <a:r>
                  <a:rPr lang="zh-CN" altLang="en-US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域 </a:t>
                </a:r>
                <a:r>
                  <a:rPr lang="en-US" altLang="zh-CN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2 </a:t>
                </a:r>
                <a:r>
                  <a:rPr lang="zh-CN" altLang="en-US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内核时钟配置寄存器 </a:t>
                </a:r>
                <a:r>
                  <a:rPr lang="en-US" altLang="zh-CN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(RCC_D2CCIP2R) </a:t>
                </a:r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72B0200-1EBA-4E3E-A627-874FD06B1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08" y="3286965"/>
                <a:ext cx="6622716" cy="647421"/>
              </a:xfrm>
              <a:prstGeom prst="rect">
                <a:avLst/>
              </a:prstGeom>
              <a:blipFill>
                <a:blip r:embed="rId5"/>
                <a:stretch>
                  <a:fillRect l="-736" t="-377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0842544D-2AC8-46A5-B0CB-4A22E4ECEC0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87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9EB25FFC-50E0-42D2-AB0F-2B66D7ECF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波特率寄存器（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BRR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01C2E9-0BBA-4DCA-B9F6-F4F593E48BDF}"/>
              </a:ext>
            </a:extLst>
          </p:cNvPr>
          <p:cNvSpPr/>
          <p:nvPr/>
        </p:nvSpPr>
        <p:spPr>
          <a:xfrm>
            <a:off x="340785" y="3229619"/>
            <a:ext cx="8659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，我们把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USART_CR1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寄存器的位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倍过采样。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78B0D72-0645-4BDD-8351-D410AAE9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496" y="3678959"/>
            <a:ext cx="3901835" cy="677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49255E1-4441-4D8F-8E44-64A7083AEB3A}"/>
              </a:ext>
            </a:extLst>
          </p:cNvPr>
          <p:cNvSpPr/>
          <p:nvPr/>
        </p:nvSpPr>
        <p:spPr>
          <a:xfrm>
            <a:off x="1976248" y="4467707"/>
            <a:ext cx="5388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STM32H7xx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48.7.4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C95C4B-CF9E-4B18-BE91-C0D09A981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7" y="1217426"/>
            <a:ext cx="8085645" cy="1827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C4A49B-A3D0-436F-9756-185269A018F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65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DDEA21DE-EFE8-4FFE-B3B8-1E7F40EC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405470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DFCA18A4-3639-44D4-8080-A6AFE37B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168324"/>
            <a:ext cx="4510655" cy="341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简介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主要特征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STM32F1/F4/F7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STM32H7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3.8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3.9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寄存器介绍（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9C744E-080D-429F-A75A-E65448C7E22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7969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3.9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ED124620-7C9E-4747-B353-E07EF372E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" y="1120151"/>
            <a:ext cx="3463290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控制寄存器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CR1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3F3EAF-F7E6-4D01-B5FF-07CD8575146C}"/>
              </a:ext>
            </a:extLst>
          </p:cNvPr>
          <p:cNvSpPr/>
          <p:nvPr/>
        </p:nvSpPr>
        <p:spPr>
          <a:xfrm>
            <a:off x="3089863" y="1741364"/>
            <a:ext cx="2964273" cy="2306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该寄存器需要完成的配置：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：使能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：配置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个数据位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：禁止检验控制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：使能接收缓冲区非空中断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：使能发送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：使能接收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4EF69BB-6EA5-4C13-A99A-B59B29899E41}"/>
              </a:ext>
            </a:extLst>
          </p:cNvPr>
          <p:cNvSpPr/>
          <p:nvPr/>
        </p:nvSpPr>
        <p:spPr>
          <a:xfrm>
            <a:off x="1613336" y="4181827"/>
            <a:ext cx="59173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请参考：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25.6.4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555A8C-564F-4BAC-88B7-D8C2BF34DAD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7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控制寄存器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CR2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3C45EA-0AB0-4737-A9E1-B703BEC24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8"/>
          <a:stretch/>
        </p:blipFill>
        <p:spPr>
          <a:xfrm>
            <a:off x="462035" y="1344106"/>
            <a:ext cx="8219930" cy="2455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9CB9EFC-F960-47B2-A3D3-906E53D19EEF}"/>
              </a:ext>
            </a:extLst>
          </p:cNvPr>
          <p:cNvSpPr/>
          <p:nvPr/>
        </p:nvSpPr>
        <p:spPr>
          <a:xfrm>
            <a:off x="1958834" y="3891893"/>
            <a:ext cx="5226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该寄存器需要完成的配置：配置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个停止位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32E1D9-9A63-4A05-B44A-E82193F6D1BF}"/>
              </a:ext>
            </a:extLst>
          </p:cNvPr>
          <p:cNvSpPr/>
          <p:nvPr/>
        </p:nvSpPr>
        <p:spPr>
          <a:xfrm>
            <a:off x="1659824" y="4317560"/>
            <a:ext cx="5824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25.6.5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7D3BA0-B653-4A6C-838D-441BD770FD1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271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控制寄存器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CR3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C2C0DA-376B-4EB3-AE45-7100014B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9"/>
          <a:stretch/>
        </p:blipFill>
        <p:spPr>
          <a:xfrm>
            <a:off x="487297" y="1303482"/>
            <a:ext cx="8028053" cy="2536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C3B517E-9B0F-4DD8-8BBE-9C4FD881B637}"/>
              </a:ext>
            </a:extLst>
          </p:cNvPr>
          <p:cNvSpPr/>
          <p:nvPr/>
        </p:nvSpPr>
        <p:spPr>
          <a:xfrm>
            <a:off x="1659824" y="4317560"/>
            <a:ext cx="5712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25.6.6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49E87FE-1017-4110-ACF4-72A56A86764E}"/>
              </a:ext>
            </a:extLst>
          </p:cNvPr>
          <p:cNvSpPr/>
          <p:nvPr/>
        </p:nvSpPr>
        <p:spPr>
          <a:xfrm>
            <a:off x="1958835" y="3968670"/>
            <a:ext cx="5226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该寄存器需要完成的配置：配置不选择半双工模式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85FEC0-69D2-4517-A3DD-0986E9AED40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86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数据寄存器（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ABC9B92-E6FE-497B-830C-0A27AB8A7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2922"/>
          <a:stretch/>
        </p:blipFill>
        <p:spPr>
          <a:xfrm>
            <a:off x="599856" y="1309903"/>
            <a:ext cx="7832075" cy="2499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35840FB-A7C8-4E61-BA60-BDD4033438CB}"/>
              </a:ext>
            </a:extLst>
          </p:cNvPr>
          <p:cNvSpPr/>
          <p:nvPr/>
        </p:nvSpPr>
        <p:spPr>
          <a:xfrm>
            <a:off x="1715929" y="4351104"/>
            <a:ext cx="5712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25.6.2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39E492-3093-43A8-994B-5304D6381C3E}"/>
              </a:ext>
            </a:extLst>
          </p:cNvPr>
          <p:cNvSpPr/>
          <p:nvPr/>
        </p:nvSpPr>
        <p:spPr>
          <a:xfrm>
            <a:off x="504194" y="3979006"/>
            <a:ext cx="798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设置好控制和波特率寄存器后，往该寄存器写入数据即可发送，接收数据则读该寄存器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36DB98-BD2A-4B46-99E3-25D7E19D54D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7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状态寄存器（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SR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96F2688-821C-4FCF-8BE2-751CE3ED6A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5"/>
          <a:stretch/>
        </p:blipFill>
        <p:spPr>
          <a:xfrm>
            <a:off x="650798" y="1102667"/>
            <a:ext cx="7842403" cy="3374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AC5F596-60C0-4821-B3DF-487B73D34209}"/>
              </a:ext>
            </a:extLst>
          </p:cNvPr>
          <p:cNvSpPr/>
          <p:nvPr/>
        </p:nvSpPr>
        <p:spPr>
          <a:xfrm>
            <a:off x="1578700" y="4497173"/>
            <a:ext cx="5865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位可以知道能否发数据，根据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RXNE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位知道是否收到数据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96CE66-E887-44B4-8B51-CD213B32C55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08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1.1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，串行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并行通信</a:t>
            </a:r>
            <a:endParaRPr lang="en-US" altLang="zh-CN" sz="20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0D4C50DB-8BDC-4AC0-8457-51D755FF0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83" y="1140177"/>
            <a:ext cx="5552347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按数据通信方式分类：串行通信、并行通信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0566902-2A45-4399-A400-134BBD884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7" y="2378994"/>
            <a:ext cx="4272356" cy="113114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69B198A-1D58-4B18-A987-A3ADC8F4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16" y="1270281"/>
            <a:ext cx="2759199" cy="231239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E61F2E8-DCDD-4CE9-BAD5-70832505CC10}"/>
              </a:ext>
            </a:extLst>
          </p:cNvPr>
          <p:cNvSpPr txBox="1"/>
          <p:nvPr/>
        </p:nvSpPr>
        <p:spPr>
          <a:xfrm>
            <a:off x="2362075" y="3507074"/>
            <a:ext cx="1314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串行通信</a:t>
            </a:r>
            <a:endParaRPr lang="zh-CN" altLang="en-US" sz="16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E653958-3FC3-497C-A7B3-D30CC7104D33}"/>
              </a:ext>
            </a:extLst>
          </p:cNvPr>
          <p:cNvSpPr txBox="1"/>
          <p:nvPr/>
        </p:nvSpPr>
        <p:spPr>
          <a:xfrm>
            <a:off x="6407523" y="3507074"/>
            <a:ext cx="1314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并行通信</a:t>
            </a:r>
            <a:endParaRPr lang="zh-CN" altLang="en-US" sz="1600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BE8C0ACF-5BB1-40DF-9A51-3293B5D0B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024994"/>
              </p:ext>
            </p:extLst>
          </p:nvPr>
        </p:nvGraphicFramePr>
        <p:xfrm>
          <a:off x="811486" y="3895112"/>
          <a:ext cx="7219995" cy="8626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9059">
                  <a:extLst>
                    <a:ext uri="{9D8B030D-6E8A-4147-A177-3AD203B41FA5}">
                      <a16:colId xmlns:a16="http://schemas.microsoft.com/office/drawing/2014/main" val="2513593988"/>
                    </a:ext>
                  </a:extLst>
                </a:gridCol>
                <a:gridCol w="1228294">
                  <a:extLst>
                    <a:ext uri="{9D8B030D-6E8A-4147-A177-3AD203B41FA5}">
                      <a16:colId xmlns:a16="http://schemas.microsoft.com/office/drawing/2014/main" val="3591591130"/>
                    </a:ext>
                  </a:extLst>
                </a:gridCol>
                <a:gridCol w="1275468">
                  <a:extLst>
                    <a:ext uri="{9D8B030D-6E8A-4147-A177-3AD203B41FA5}">
                      <a16:colId xmlns:a16="http://schemas.microsoft.com/office/drawing/2014/main" val="2864321960"/>
                    </a:ext>
                  </a:extLst>
                </a:gridCol>
                <a:gridCol w="1179058">
                  <a:extLst>
                    <a:ext uri="{9D8B030D-6E8A-4147-A177-3AD203B41FA5}">
                      <a16:colId xmlns:a16="http://schemas.microsoft.com/office/drawing/2014/main" val="3420318875"/>
                    </a:ext>
                  </a:extLst>
                </a:gridCol>
                <a:gridCol w="1179058">
                  <a:extLst>
                    <a:ext uri="{9D8B030D-6E8A-4147-A177-3AD203B41FA5}">
                      <a16:colId xmlns:a16="http://schemas.microsoft.com/office/drawing/2014/main" val="4138114017"/>
                    </a:ext>
                  </a:extLst>
                </a:gridCol>
                <a:gridCol w="1179058">
                  <a:extLst>
                    <a:ext uri="{9D8B030D-6E8A-4147-A177-3AD203B41FA5}">
                      <a16:colId xmlns:a16="http://schemas.microsoft.com/office/drawing/2014/main" val="2819070875"/>
                    </a:ext>
                  </a:extLst>
                </a:gridCol>
              </a:tblGrid>
              <a:tr h="26432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特点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传输速率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抗干扰能力</a:t>
                      </a:r>
                      <a:endParaRPr lang="zh-CN" alt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通信距离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资源占用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成本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720556"/>
                  </a:ext>
                </a:extLst>
              </a:tr>
              <a:tr h="33206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串行通信</a:t>
                      </a:r>
                      <a:endParaRPr lang="en-US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较低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较强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较长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较少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较低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310675"/>
                  </a:ext>
                </a:extLst>
              </a:tr>
              <a:tr h="26627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并行通信</a:t>
                      </a:r>
                      <a:endParaRPr lang="en-US" alt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较高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较弱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较短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较多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较高</a:t>
                      </a:r>
                      <a:endParaRPr lang="zh-CN" sz="16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5149804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FE47A5F-32D3-484F-A47C-5C46933C35E9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69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需要配置的时序总结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A9CA7C0-D7F6-4953-9EC2-D0A3010F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7" y="1153081"/>
            <a:ext cx="7747686" cy="182676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7A3B1F14-2131-4061-8B4A-A36A36AE5243}"/>
              </a:ext>
            </a:extLst>
          </p:cNvPr>
          <p:cNvSpPr/>
          <p:nvPr/>
        </p:nvSpPr>
        <p:spPr>
          <a:xfrm>
            <a:off x="2045527" y="3090126"/>
            <a:ext cx="3076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必须占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个位长，保持逻辑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</a:t>
            </a:r>
            <a:endParaRPr lang="zh-CN" altLang="en-US" sz="1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585B248-E68D-4D10-A349-3BD7E7BF7633}"/>
              </a:ext>
            </a:extLst>
          </p:cNvPr>
          <p:cNvSpPr/>
          <p:nvPr/>
        </p:nvSpPr>
        <p:spPr>
          <a:xfrm>
            <a:off x="2041499" y="3543916"/>
            <a:ext cx="30362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个位长，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LSB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在前，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在后</a:t>
            </a:r>
            <a:endParaRPr lang="zh-CN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A7AE5C-1C43-4D56-B3EB-C7B2CCF1C223}"/>
              </a:ext>
            </a:extLst>
          </p:cNvPr>
          <p:cNvSpPr/>
          <p:nvPr/>
        </p:nvSpPr>
        <p:spPr>
          <a:xfrm>
            <a:off x="2008657" y="396040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不要该位</a:t>
            </a:r>
            <a:endParaRPr lang="zh-CN" altLang="en-US" sz="16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CDA724-E0DF-4CCE-9358-46E6F0DE5E91}"/>
              </a:ext>
            </a:extLst>
          </p:cNvPr>
          <p:cNvSpPr/>
          <p:nvPr/>
        </p:nvSpPr>
        <p:spPr>
          <a:xfrm>
            <a:off x="2008657" y="4418723"/>
            <a:ext cx="2460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个位长，保持逻辑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</a:t>
            </a:r>
            <a:endParaRPr lang="zh-CN" altLang="en-US" sz="1600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C808AF2-F0F9-42BE-A543-116E0B9E4DB2}"/>
              </a:ext>
            </a:extLst>
          </p:cNvPr>
          <p:cNvSpPr/>
          <p:nvPr/>
        </p:nvSpPr>
        <p:spPr>
          <a:xfrm>
            <a:off x="698152" y="3095172"/>
            <a:ext cx="1348853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启动位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1B99A5A-73E8-4128-A683-A795642DA209}"/>
              </a:ext>
            </a:extLst>
          </p:cNvPr>
          <p:cNvSpPr/>
          <p:nvPr/>
        </p:nvSpPr>
        <p:spPr>
          <a:xfrm>
            <a:off x="698151" y="3531558"/>
            <a:ext cx="1348853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002060"/>
                </a:solidFill>
                <a:ea typeface="思源黑体 CN Normal" panose="020B0400000000000000"/>
              </a:rPr>
              <a:t>有效数据位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DB049EF-2665-468C-AC30-E02A2E0C5B18}"/>
              </a:ext>
            </a:extLst>
          </p:cNvPr>
          <p:cNvSpPr/>
          <p:nvPr/>
        </p:nvSpPr>
        <p:spPr>
          <a:xfrm>
            <a:off x="698150" y="3965450"/>
            <a:ext cx="1348853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校验位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6279199-2B8C-4A93-8C2D-868B128B7358}"/>
              </a:ext>
            </a:extLst>
          </p:cNvPr>
          <p:cNvSpPr/>
          <p:nvPr/>
        </p:nvSpPr>
        <p:spPr>
          <a:xfrm>
            <a:off x="696674" y="4397935"/>
            <a:ext cx="1348853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停止位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FBAB26-8EF7-4354-A705-C46D9869F48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36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BEF25799-4441-4DB5-91E0-6EC9F599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517" y="570600"/>
            <a:ext cx="5895331" cy="457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，数据通信的基础概念（了解）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，串口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(RS-232)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库外设初始化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MSP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回调机制（了解）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库中断回调机制（了解）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异步通信配置步骤（掌握）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引脚复用功能（掌握）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，编程实战：通过串口接收或者发送一个字符（掌握）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，解读例程源码：串口实验（熟悉）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2602DF-71A6-4611-A0FC-8DCF2C874C2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58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DDEA21DE-EFE8-4FFE-B3B8-1E7F40EC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7" y="699550"/>
            <a:ext cx="5634245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库外设初始化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MSP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回调机制（了解）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15FDA8-7237-4A56-934B-D4E6071789E6}"/>
              </a:ext>
            </a:extLst>
          </p:cNvPr>
          <p:cNvSpPr txBox="1"/>
          <p:nvPr/>
        </p:nvSpPr>
        <p:spPr>
          <a:xfrm>
            <a:off x="486826" y="2583713"/>
            <a:ext cx="26465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用户调用该类函数初始化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PPP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外设的工作参数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499EB33-87A9-409E-BE4C-0E2737FAB796}"/>
              </a:ext>
            </a:extLst>
          </p:cNvPr>
          <p:cNvSpPr/>
          <p:nvPr/>
        </p:nvSpPr>
        <p:spPr>
          <a:xfrm>
            <a:off x="725073" y="1878406"/>
            <a:ext cx="2222592" cy="39451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02060"/>
                </a:solidFill>
                <a:ea typeface="思源黑体 CN Normal" panose="020B0400000000000000"/>
              </a:rPr>
              <a:t>HAL_PPP_Init()</a:t>
            </a:r>
            <a:endParaRPr lang="zh-CN" altLang="en-US">
              <a:solidFill>
                <a:srgbClr val="002060"/>
              </a:solidFill>
              <a:ea typeface="思源黑体 CN Normal" panose="020B040000000000000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70BFC2-49B6-494B-9666-E589BF3855B1}"/>
              </a:ext>
            </a:extLst>
          </p:cNvPr>
          <p:cNvSpPr/>
          <p:nvPr/>
        </p:nvSpPr>
        <p:spPr>
          <a:xfrm>
            <a:off x="5147954" y="1878406"/>
            <a:ext cx="2222592" cy="4188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02060"/>
                </a:solidFill>
                <a:ea typeface="思源黑体 CN Normal" panose="020B0400000000000000"/>
              </a:rPr>
              <a:t>HAL_PPP_MspInit()</a:t>
            </a:r>
            <a:endParaRPr lang="zh-CN" altLang="en-US">
              <a:solidFill>
                <a:srgbClr val="002060"/>
              </a:solidFill>
              <a:ea typeface="思源黑体 CN Normal" panose="020B040000000000000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230F541-4DDA-42A8-92AA-B124ACC6E110}"/>
              </a:ext>
            </a:extLst>
          </p:cNvPr>
          <p:cNvCxnSpPr>
            <a:cxnSpLocks/>
          </p:cNvCxnSpPr>
          <p:nvPr/>
        </p:nvCxnSpPr>
        <p:spPr>
          <a:xfrm flipV="1">
            <a:off x="3075091" y="2080122"/>
            <a:ext cx="197620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E984BA0-081B-4DEC-80D8-8AB92D8E627D}"/>
              </a:ext>
            </a:extLst>
          </p:cNvPr>
          <p:cNvSpPr/>
          <p:nvPr/>
        </p:nvSpPr>
        <p:spPr>
          <a:xfrm>
            <a:off x="3122104" y="1738524"/>
            <a:ext cx="24135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回调函数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60B56CE-C1A4-4E50-BE8B-5099FE75FBD7}"/>
              </a:ext>
            </a:extLst>
          </p:cNvPr>
          <p:cNvCxnSpPr>
            <a:cxnSpLocks/>
          </p:cNvCxnSpPr>
          <p:nvPr/>
        </p:nvCxnSpPr>
        <p:spPr>
          <a:xfrm flipV="1">
            <a:off x="1722999" y="2272922"/>
            <a:ext cx="0" cy="35706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53777F0-A4C7-4F6D-A7C3-258642619D9D}"/>
              </a:ext>
            </a:extLst>
          </p:cNvPr>
          <p:cNvCxnSpPr>
            <a:cxnSpLocks/>
          </p:cNvCxnSpPr>
          <p:nvPr/>
        </p:nvCxnSpPr>
        <p:spPr>
          <a:xfrm flipV="1">
            <a:off x="7256200" y="2330786"/>
            <a:ext cx="0" cy="2991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9B18D6D-5E0F-4864-8253-19B79DFE3265}"/>
              </a:ext>
            </a:extLst>
          </p:cNvPr>
          <p:cNvSpPr txBox="1"/>
          <p:nvPr/>
        </p:nvSpPr>
        <p:spPr>
          <a:xfrm>
            <a:off x="5895330" y="2602884"/>
            <a:ext cx="31267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作用：配置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PPP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外设用到的硬件，如：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等，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用户可选择是否使用并重新定义该函数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B7B954-038E-401A-A3B9-1B1AC7DB959D}"/>
              </a:ext>
            </a:extLst>
          </p:cNvPr>
          <p:cNvSpPr txBox="1"/>
          <p:nvPr/>
        </p:nvSpPr>
        <p:spPr>
          <a:xfrm>
            <a:off x="3175673" y="3717362"/>
            <a:ext cx="375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当多个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PPP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外设同时使用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函数，则可以通过判断外设寄存器基地址区分是哪个外设，再配置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PPP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外设用到的硬件</a:t>
            </a:r>
            <a:endParaRPr lang="en-US" altLang="zh-CN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BD39BD2-DFCF-44FC-A35E-209D0BEACAA9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5051298" y="2341512"/>
            <a:ext cx="735023" cy="1375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7C05840D-DF6A-4C61-ABD8-59BEFAC15B86}"/>
              </a:ext>
            </a:extLst>
          </p:cNvPr>
          <p:cNvSpPr/>
          <p:nvPr/>
        </p:nvSpPr>
        <p:spPr>
          <a:xfrm>
            <a:off x="5051298" y="1307946"/>
            <a:ext cx="2656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库中被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__weak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修饰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BA12B09-A140-445E-9E27-848954BD81AD}"/>
              </a:ext>
            </a:extLst>
          </p:cNvPr>
          <p:cNvCxnSpPr>
            <a:cxnSpLocks/>
          </p:cNvCxnSpPr>
          <p:nvPr/>
        </p:nvCxnSpPr>
        <p:spPr>
          <a:xfrm flipV="1">
            <a:off x="6259250" y="1580427"/>
            <a:ext cx="0" cy="297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18D6693-0A38-406F-AEBD-BBD5BBB69323}"/>
              </a:ext>
            </a:extLst>
          </p:cNvPr>
          <p:cNvSpPr txBox="1"/>
          <p:nvPr/>
        </p:nvSpPr>
        <p:spPr>
          <a:xfrm>
            <a:off x="486826" y="3392453"/>
            <a:ext cx="25303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当多个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PPP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外设共用该函数，文件不好管理，而且放到一起看着比较乱，这时候就不建议使用该函数</a:t>
            </a:r>
            <a:endParaRPr lang="en-US" altLang="zh-CN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25A1878-BC7D-45AB-98F2-A2D897B48FF1}"/>
              </a:ext>
            </a:extLst>
          </p:cNvPr>
          <p:cNvCxnSpPr>
            <a:cxnSpLocks/>
          </p:cNvCxnSpPr>
          <p:nvPr/>
        </p:nvCxnSpPr>
        <p:spPr>
          <a:xfrm flipV="1">
            <a:off x="2923338" y="2335479"/>
            <a:ext cx="2356761" cy="1219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ADD9595-E207-4DD7-9650-4B4A37B3588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7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32" grpId="0"/>
      <p:bldP spid="35" grpId="0"/>
      <p:bldP spid="36" grpId="0"/>
      <p:bldP spid="38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7988665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库外设初始化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MSP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回调机制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- 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63622D-D570-47D3-AEB2-07C0713513D0}"/>
              </a:ext>
            </a:extLst>
          </p:cNvPr>
          <p:cNvSpPr/>
          <p:nvPr/>
        </p:nvSpPr>
        <p:spPr>
          <a:xfrm>
            <a:off x="499223" y="2698751"/>
            <a:ext cx="8215119" cy="19063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void HAL_UART_MspInit(UART_HandleTypeDef *huart)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GPIO_InitTypeDef gpio_init_struct;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if(huart-&gt;Instance == USART1)                /*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如果是串口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，进行串口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 MSP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 *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{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/*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）使能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和对应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时钟，（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）初始化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，（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）使能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中断，设置优先级 *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}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78D1E6-0B2A-4ACF-8D1C-9EDE4971BF0D}"/>
              </a:ext>
            </a:extLst>
          </p:cNvPr>
          <p:cNvSpPr/>
          <p:nvPr/>
        </p:nvSpPr>
        <p:spPr>
          <a:xfrm>
            <a:off x="499223" y="1157374"/>
            <a:ext cx="2882955" cy="3065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HAL_UART_Init()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9247C4B-8D48-4FEB-8FF9-F29A6737F90E}"/>
              </a:ext>
            </a:extLst>
          </p:cNvPr>
          <p:cNvSpPr/>
          <p:nvPr/>
        </p:nvSpPr>
        <p:spPr>
          <a:xfrm>
            <a:off x="499223" y="1945179"/>
            <a:ext cx="2882955" cy="3065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HAL_UART_MspInit()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D0663AE-F59B-4A33-A8D2-8916E7E8A707}"/>
              </a:ext>
            </a:extLst>
          </p:cNvPr>
          <p:cNvCxnSpPr>
            <a:cxnSpLocks/>
          </p:cNvCxnSpPr>
          <p:nvPr/>
        </p:nvCxnSpPr>
        <p:spPr>
          <a:xfrm>
            <a:off x="1450377" y="2297752"/>
            <a:ext cx="0" cy="4009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0B5C6AA-0E96-4877-88A5-5FE0A421977B}"/>
              </a:ext>
            </a:extLst>
          </p:cNvPr>
          <p:cNvSpPr/>
          <p:nvPr/>
        </p:nvSpPr>
        <p:spPr>
          <a:xfrm>
            <a:off x="1558327" y="2342124"/>
            <a:ext cx="29311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用户重新定义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回调函数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F7CBCC-9C68-4C5A-8D28-B830BCDCCCB1}"/>
              </a:ext>
            </a:extLst>
          </p:cNvPr>
          <p:cNvCxnSpPr>
            <a:cxnSpLocks/>
          </p:cNvCxnSpPr>
          <p:nvPr/>
        </p:nvCxnSpPr>
        <p:spPr>
          <a:xfrm>
            <a:off x="1450377" y="1493192"/>
            <a:ext cx="0" cy="40545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47C76AE-57E2-4032-9217-F1520EA6CA4B}"/>
              </a:ext>
            </a:extLst>
          </p:cNvPr>
          <p:cNvSpPr txBox="1"/>
          <p:nvPr/>
        </p:nvSpPr>
        <p:spPr>
          <a:xfrm>
            <a:off x="1558327" y="1545373"/>
            <a:ext cx="3394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回调函数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388849-6E81-435E-AC3E-3C0D103C934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096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8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DDEA21DE-EFE8-4FFE-B3B8-1E7F40EC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7" y="699550"/>
            <a:ext cx="5634245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库中断回调机制（了解）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0B9030-7856-42DE-8904-6DEB9F456F39}"/>
              </a:ext>
            </a:extLst>
          </p:cNvPr>
          <p:cNvSpPr txBox="1"/>
          <p:nvPr/>
        </p:nvSpPr>
        <p:spPr>
          <a:xfrm>
            <a:off x="504248" y="2324330"/>
            <a:ext cx="2806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用户在中断服务函数中调用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库共用中断函数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595E12-EA57-4C69-B051-ED6D96BA4A8C}"/>
              </a:ext>
            </a:extLst>
          </p:cNvPr>
          <p:cNvSpPr/>
          <p:nvPr/>
        </p:nvSpPr>
        <p:spPr>
          <a:xfrm>
            <a:off x="648149" y="1589218"/>
            <a:ext cx="2600520" cy="39963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HAL_PPP_IRQHandler()</a:t>
            </a:r>
            <a:endParaRPr lang="zh-CN" altLang="en-US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84612A4-6C48-4C1E-9381-1EA4BB9ED572}"/>
              </a:ext>
            </a:extLst>
          </p:cNvPr>
          <p:cNvSpPr/>
          <p:nvPr/>
        </p:nvSpPr>
        <p:spPr>
          <a:xfrm>
            <a:off x="5895332" y="1589218"/>
            <a:ext cx="2656156" cy="42395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HAL_PPP_xxxCallback()</a:t>
            </a:r>
            <a:endParaRPr lang="zh-CN" altLang="en-US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E8A92DC-E7E9-4640-8D22-16B7BDC0A935}"/>
              </a:ext>
            </a:extLst>
          </p:cNvPr>
          <p:cNvCxnSpPr>
            <a:cxnSpLocks/>
          </p:cNvCxnSpPr>
          <p:nvPr/>
        </p:nvCxnSpPr>
        <p:spPr>
          <a:xfrm flipV="1">
            <a:off x="3310499" y="1801195"/>
            <a:ext cx="25230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302D702-03DD-49F0-B021-536FFCC8CF19}"/>
              </a:ext>
            </a:extLst>
          </p:cNvPr>
          <p:cNvSpPr/>
          <p:nvPr/>
        </p:nvSpPr>
        <p:spPr>
          <a:xfrm>
            <a:off x="3381085" y="1448944"/>
            <a:ext cx="2656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调用一系列中断回调函数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FCE2C01-5564-49F1-8AA1-34EDB9BB3433}"/>
              </a:ext>
            </a:extLst>
          </p:cNvPr>
          <p:cNvCxnSpPr>
            <a:cxnSpLocks/>
          </p:cNvCxnSpPr>
          <p:nvPr/>
        </p:nvCxnSpPr>
        <p:spPr>
          <a:xfrm flipV="1">
            <a:off x="1713007" y="2033183"/>
            <a:ext cx="0" cy="2804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CDFA582-2B75-4FDF-810F-26AE6B951B34}"/>
              </a:ext>
            </a:extLst>
          </p:cNvPr>
          <p:cNvCxnSpPr>
            <a:cxnSpLocks/>
          </p:cNvCxnSpPr>
          <p:nvPr/>
        </p:nvCxnSpPr>
        <p:spPr>
          <a:xfrm flipV="1">
            <a:off x="7458859" y="2051174"/>
            <a:ext cx="0" cy="2731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8CFCF51F-2B1F-48CA-9F3C-C5456CE806EE}"/>
              </a:ext>
            </a:extLst>
          </p:cNvPr>
          <p:cNvSpPr txBox="1"/>
          <p:nvPr/>
        </p:nvSpPr>
        <p:spPr>
          <a:xfrm>
            <a:off x="3630417" y="3558472"/>
            <a:ext cx="30501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当多个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PPP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外设同时使用中断回调函数，则可以通过判断外设寄存器基地址区分是哪个外设进入中断，并执行相应的处理</a:t>
            </a:r>
            <a:endParaRPr lang="en-US" altLang="zh-CN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8B7D73A-7512-410A-AA24-AA8356915105}"/>
              </a:ext>
            </a:extLst>
          </p:cNvPr>
          <p:cNvCxnSpPr>
            <a:cxnSpLocks/>
          </p:cNvCxnSpPr>
          <p:nvPr/>
        </p:nvCxnSpPr>
        <p:spPr>
          <a:xfrm flipV="1">
            <a:off x="5379716" y="2104745"/>
            <a:ext cx="950291" cy="122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3AA661DA-B2EF-4E8A-9881-FD3CE5A41244}"/>
              </a:ext>
            </a:extLst>
          </p:cNvPr>
          <p:cNvSpPr/>
          <p:nvPr/>
        </p:nvSpPr>
        <p:spPr>
          <a:xfrm>
            <a:off x="6037242" y="945734"/>
            <a:ext cx="2656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库中被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__weak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修饰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1AB1CDE-1692-49FA-A94D-4ED2BA141951}"/>
              </a:ext>
            </a:extLst>
          </p:cNvPr>
          <p:cNvCxnSpPr>
            <a:cxnSpLocks/>
          </p:cNvCxnSpPr>
          <p:nvPr/>
        </p:nvCxnSpPr>
        <p:spPr>
          <a:xfrm flipV="1">
            <a:off x="7157449" y="1230871"/>
            <a:ext cx="0" cy="3583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051D41F-A5DC-47CF-B3BD-5A4903079554}"/>
              </a:ext>
            </a:extLst>
          </p:cNvPr>
          <p:cNvCxnSpPr>
            <a:cxnSpLocks/>
          </p:cNvCxnSpPr>
          <p:nvPr/>
        </p:nvCxnSpPr>
        <p:spPr>
          <a:xfrm flipV="1">
            <a:off x="2832376" y="2010165"/>
            <a:ext cx="2951666" cy="13321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774A6C9A-3304-45D6-90A4-2F6A88ADEFAB}"/>
              </a:ext>
            </a:extLst>
          </p:cNvPr>
          <p:cNvSpPr txBox="1"/>
          <p:nvPr/>
        </p:nvSpPr>
        <p:spPr>
          <a:xfrm>
            <a:off x="972555" y="3293955"/>
            <a:ext cx="18190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当多个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PPP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外设共用该函数文件不好管理，这时候就不建议使用该函数</a:t>
            </a:r>
            <a:endParaRPr lang="en-US" altLang="zh-CN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CA3B18E-F76A-46F6-9433-66AFCE025F4A}"/>
              </a:ext>
            </a:extLst>
          </p:cNvPr>
          <p:cNvSpPr txBox="1"/>
          <p:nvPr/>
        </p:nvSpPr>
        <p:spPr>
          <a:xfrm>
            <a:off x="6415167" y="2324330"/>
            <a:ext cx="24665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作用：根据回调函数类型，编写对应的中断处理程序，用户可选择是否使用并重新定义该函数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63A3BF-7207-4767-9575-C973C38A726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44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 animBg="1"/>
      <p:bldP spid="42" grpId="0"/>
      <p:bldP spid="46" grpId="0"/>
      <p:bldP spid="48" grpId="0"/>
      <p:bldP spid="53" grpId="0"/>
      <p:bldP spid="5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库中断回调机制 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- USART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63622D-D570-47D3-AEB2-07C0713513D0}"/>
              </a:ext>
            </a:extLst>
          </p:cNvPr>
          <p:cNvSpPr/>
          <p:nvPr/>
        </p:nvSpPr>
        <p:spPr>
          <a:xfrm>
            <a:off x="499222" y="2743567"/>
            <a:ext cx="6060328" cy="196308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中断回调函数：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HAL_UART_TxCpltCallback()                          /*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发送完成回调函数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HAL_UART_TxHalfCpltCallback()                  /*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半发送完成回调函数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r>
              <a:rPr lang="en-US" altLang="zh-CN" sz="14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HAL_UART_RxCpltCallback()                     /* </a:t>
            </a:r>
            <a:r>
              <a:rPr lang="zh-CN" altLang="en-US" sz="14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接收完成回调函数</a:t>
            </a:r>
            <a:r>
              <a:rPr lang="en-US" altLang="zh-CN" sz="14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HAL_UART_RxHalfCpltCallback()                  /*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半接收完成回调函数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HAL_UART_ErrorCallback()                              /* UART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错误回调函数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HAL_UART_AbortCpltCallback()                     /* UART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中止回调函数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HAL_UART_AbortTransmitCpltCallback()   /* UART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发送中止回调函数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HAL_UART_AbortReceiveCpltCallback()     /* UART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接收中止回调函数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78D1E6-0B2A-4ACF-8D1C-9EDE4971BF0D}"/>
              </a:ext>
            </a:extLst>
          </p:cNvPr>
          <p:cNvSpPr/>
          <p:nvPr/>
        </p:nvSpPr>
        <p:spPr>
          <a:xfrm>
            <a:off x="499223" y="1157374"/>
            <a:ext cx="4961778" cy="3065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USARTx_IRQHandler()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UARTx_IRQHandler()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9247C4B-8D48-4FEB-8FF9-F29A6737F90E}"/>
              </a:ext>
            </a:extLst>
          </p:cNvPr>
          <p:cNvSpPr/>
          <p:nvPr/>
        </p:nvSpPr>
        <p:spPr>
          <a:xfrm>
            <a:off x="499223" y="1945179"/>
            <a:ext cx="4961778" cy="3065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HAL_USART_IRQHandler()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HAL_UART_IRQHandler()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D0663AE-F59B-4A33-A8D2-8916E7E8A707}"/>
              </a:ext>
            </a:extLst>
          </p:cNvPr>
          <p:cNvCxnSpPr>
            <a:cxnSpLocks/>
          </p:cNvCxnSpPr>
          <p:nvPr/>
        </p:nvCxnSpPr>
        <p:spPr>
          <a:xfrm>
            <a:off x="1450377" y="2297752"/>
            <a:ext cx="0" cy="4009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0B5C6AA-0E96-4877-88A5-5FE0A421977B}"/>
              </a:ext>
            </a:extLst>
          </p:cNvPr>
          <p:cNvSpPr/>
          <p:nvPr/>
        </p:nvSpPr>
        <p:spPr>
          <a:xfrm>
            <a:off x="1558327" y="2342124"/>
            <a:ext cx="2931123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库自己调用中断回调函数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F7CBCC-9C68-4C5A-8D28-B830BCDCCCB1}"/>
              </a:ext>
            </a:extLst>
          </p:cNvPr>
          <p:cNvCxnSpPr>
            <a:cxnSpLocks/>
          </p:cNvCxnSpPr>
          <p:nvPr/>
        </p:nvCxnSpPr>
        <p:spPr>
          <a:xfrm>
            <a:off x="1450377" y="1493192"/>
            <a:ext cx="0" cy="4054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47C76AE-57E2-4032-9217-F1520EA6CA4B}"/>
              </a:ext>
            </a:extLst>
          </p:cNvPr>
          <p:cNvSpPr txBox="1"/>
          <p:nvPr/>
        </p:nvSpPr>
        <p:spPr>
          <a:xfrm>
            <a:off x="1558327" y="1545373"/>
            <a:ext cx="3394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用户调用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库中断共用处理函数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4D84D-D3F5-4150-A071-B59D6F2049EE}"/>
              </a:ext>
            </a:extLst>
          </p:cNvPr>
          <p:cNvSpPr txBox="1"/>
          <p:nvPr/>
        </p:nvSpPr>
        <p:spPr>
          <a:xfrm>
            <a:off x="6912573" y="3470505"/>
            <a:ext cx="14490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用户选择自己需要的回调函数进行重新定义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5BEAA6B-0B79-4EA1-9340-14F01D447E69}"/>
              </a:ext>
            </a:extLst>
          </p:cNvPr>
          <p:cNvCxnSpPr>
            <a:cxnSpLocks/>
          </p:cNvCxnSpPr>
          <p:nvPr/>
        </p:nvCxnSpPr>
        <p:spPr>
          <a:xfrm flipV="1">
            <a:off x="6559550" y="3827571"/>
            <a:ext cx="353023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D847931-DEF8-44BB-AEC4-1456275E584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8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8" grpId="0" animBg="1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374B40-3AB4-4647-8543-8E06C8F7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3" y="0"/>
            <a:ext cx="86705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38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BEF25799-4441-4DB5-91E0-6EC9F599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517" y="570600"/>
            <a:ext cx="5895331" cy="457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，数据通信的基础概念（了解）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，串口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(RS-232)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库外设初始化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MSP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库中断回调机制（了解）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异步通信配置步骤（掌握）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引脚复用功能（掌握）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，编程实战：通过串口接收或者发送一个字符（掌握）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，解读例程源码：串口实验（熟悉）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3CE2FC-F681-4297-A721-04199AE185D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592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711595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异步通信配置步骤（掌握）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9FB5015-3F3E-4AE7-B405-1E3F5EB7C4F1}"/>
              </a:ext>
            </a:extLst>
          </p:cNvPr>
          <p:cNvSpPr/>
          <p:nvPr/>
        </p:nvSpPr>
        <p:spPr>
          <a:xfrm>
            <a:off x="581569" y="1286581"/>
            <a:ext cx="2930016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，配置串口工作参数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6C63A08-5D72-49D3-92FF-88ED82E6C7D6}"/>
              </a:ext>
            </a:extLst>
          </p:cNvPr>
          <p:cNvSpPr/>
          <p:nvPr/>
        </p:nvSpPr>
        <p:spPr>
          <a:xfrm>
            <a:off x="581570" y="1855036"/>
            <a:ext cx="2930015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，串口底层初始化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2F30139-7A9E-4E94-BCFA-A3C05AE5FF82}"/>
              </a:ext>
            </a:extLst>
          </p:cNvPr>
          <p:cNvSpPr/>
          <p:nvPr/>
        </p:nvSpPr>
        <p:spPr>
          <a:xfrm>
            <a:off x="581567" y="2999118"/>
            <a:ext cx="2930015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，设置优先级，使能中断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359E7A1-1316-46C2-B7E1-135E3A70807D}"/>
              </a:ext>
            </a:extLst>
          </p:cNvPr>
          <p:cNvSpPr/>
          <p:nvPr/>
        </p:nvSpPr>
        <p:spPr>
          <a:xfrm>
            <a:off x="3511585" y="1324195"/>
            <a:ext cx="1755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HAL_UART_Init()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806779-6BD3-446F-BE21-0BCBC5C39DF4}"/>
              </a:ext>
            </a:extLst>
          </p:cNvPr>
          <p:cNvSpPr/>
          <p:nvPr/>
        </p:nvSpPr>
        <p:spPr>
          <a:xfrm>
            <a:off x="3511585" y="1899323"/>
            <a:ext cx="48863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HAL_UART_MspInit()   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9D053C3-D5E0-4C82-87DD-EEABD1CC68FE}"/>
              </a:ext>
            </a:extLst>
          </p:cNvPr>
          <p:cNvSpPr/>
          <p:nvPr/>
        </p:nvSpPr>
        <p:spPr>
          <a:xfrm>
            <a:off x="3500565" y="2447963"/>
            <a:ext cx="2457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HAL_UART_Receive_IT()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BAC66EB-0612-4B2F-A43E-81742A42AF3A}"/>
              </a:ext>
            </a:extLst>
          </p:cNvPr>
          <p:cNvSpPr/>
          <p:nvPr/>
        </p:nvSpPr>
        <p:spPr>
          <a:xfrm>
            <a:off x="570549" y="3569830"/>
            <a:ext cx="2930016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，编写中断服务函数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6A3510A-DE97-4DFD-9A0E-2D69431E7738}"/>
              </a:ext>
            </a:extLst>
          </p:cNvPr>
          <p:cNvSpPr/>
          <p:nvPr/>
        </p:nvSpPr>
        <p:spPr>
          <a:xfrm>
            <a:off x="570549" y="4198389"/>
            <a:ext cx="2930016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，串口数据发送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FBD7F5A-B6E1-4416-A1F4-E9CB901E1F97}"/>
              </a:ext>
            </a:extLst>
          </p:cNvPr>
          <p:cNvSpPr/>
          <p:nvPr/>
        </p:nvSpPr>
        <p:spPr>
          <a:xfrm>
            <a:off x="581567" y="2428406"/>
            <a:ext cx="2930015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，开启串口异步接收中断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C69D5FD-ACAF-422A-94E7-BA82278C0593}"/>
              </a:ext>
            </a:extLst>
          </p:cNvPr>
          <p:cNvSpPr/>
          <p:nvPr/>
        </p:nvSpPr>
        <p:spPr>
          <a:xfrm>
            <a:off x="3511582" y="3039005"/>
            <a:ext cx="4886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HAL_NVIC_SetPriority()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HAL_NVIC_EnableIRQ()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DC53EFF-2663-44A2-931C-C0CAAF305D73}"/>
              </a:ext>
            </a:extLst>
          </p:cNvPr>
          <p:cNvSpPr/>
          <p:nvPr/>
        </p:nvSpPr>
        <p:spPr>
          <a:xfrm>
            <a:off x="3511582" y="3602304"/>
            <a:ext cx="4886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USARTx_IRQHandler()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UARTx_IRQHandler()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370A26-0A7D-4AA6-BD48-2AD5133718B8}"/>
              </a:ext>
            </a:extLst>
          </p:cNvPr>
          <p:cNvSpPr/>
          <p:nvPr/>
        </p:nvSpPr>
        <p:spPr>
          <a:xfrm>
            <a:off x="3511582" y="4244685"/>
            <a:ext cx="4886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USART_DR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HAL_UART_Transmit()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B1851C-626C-46D7-A930-9861B8BE0F8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70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9" grpId="0"/>
      <p:bldP spid="20" grpId="0"/>
      <p:bldP spid="22" grpId="0" animBg="1"/>
      <p:bldP spid="23" grpId="0" animBg="1"/>
      <p:bldP spid="25" grpId="0" animBg="1"/>
      <p:bldP spid="26" grpId="0"/>
      <p:bldP spid="27" grpId="0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711595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库相关函数介绍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9FB5015-3F3E-4AE7-B405-1E3F5EB7C4F1}"/>
              </a:ext>
            </a:extLst>
          </p:cNvPr>
          <p:cNvSpPr/>
          <p:nvPr/>
        </p:nvSpPr>
        <p:spPr>
          <a:xfrm>
            <a:off x="658686" y="1344375"/>
            <a:ext cx="7515828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a-DK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da-DK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HAL_StatusTypeDef HAL_UART_Init(UART_HandleTypeDef *huart)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7AC456-BF30-47C6-BFDC-FAC187ABB6B2}"/>
              </a:ext>
            </a:extLst>
          </p:cNvPr>
          <p:cNvSpPr/>
          <p:nvPr/>
        </p:nvSpPr>
        <p:spPr>
          <a:xfrm>
            <a:off x="1669368" y="1877921"/>
            <a:ext cx="5494464" cy="2446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关键结构体（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</a:t>
            </a:r>
            <a:endParaRPr lang="en-US" altLang="zh-CN" sz="1600">
              <a:solidFill>
                <a:srgbClr val="0000FF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BaudRate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WordLength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字长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r>
              <a:rPr lang="en-US" altLang="zh-CN" sz="1600">
                <a:solidFill>
                  <a:srgbClr val="8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StopBits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停止位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Parity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奇偶校验位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Mode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UART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HwFlowCtl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硬件流设置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OverSampling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过采样设置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UART_InitTypeDef</a:t>
            </a:r>
            <a:endParaRPr lang="en-US" altLang="zh-CN" sz="16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11501A-359B-414F-B575-CCB1CD300BC0}"/>
              </a:ext>
            </a:extLst>
          </p:cNvPr>
          <p:cNvSpPr/>
          <p:nvPr/>
        </p:nvSpPr>
        <p:spPr>
          <a:xfrm>
            <a:off x="2464840" y="4398641"/>
            <a:ext cx="3430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STM32xxxx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开发指南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09E993-0D82-4776-9EA0-EF42244A049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614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1.2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，单工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半双工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全双工通信</a:t>
            </a:r>
            <a:endParaRPr lang="en-US" altLang="zh-CN" sz="20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081DCC9D-439D-488A-A0FC-44F1D47B1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83" y="1160888"/>
            <a:ext cx="6416287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按数据传输方向分类：单工通信、半双工通信、全双工通信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D2EB19-483A-4B94-AE65-1A629D35D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6" y="1642171"/>
            <a:ext cx="2190686" cy="15670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B5C36C-1EDC-4D10-819E-D05034188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315" y="1632119"/>
            <a:ext cx="2349577" cy="157711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9B4C141-8F82-4689-8C71-FA9242C30C1A}"/>
              </a:ext>
            </a:extLst>
          </p:cNvPr>
          <p:cNvSpPr txBox="1"/>
          <p:nvPr/>
        </p:nvSpPr>
        <p:spPr>
          <a:xfrm>
            <a:off x="1170593" y="3339794"/>
            <a:ext cx="1314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单工通信</a:t>
            </a:r>
            <a:endParaRPr lang="zh-CN" altLang="en-US" sz="1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85E5EB-90A7-44EF-858B-5F5CEBE48118}"/>
              </a:ext>
            </a:extLst>
          </p:cNvPr>
          <p:cNvSpPr txBox="1"/>
          <p:nvPr/>
        </p:nvSpPr>
        <p:spPr>
          <a:xfrm>
            <a:off x="3962717" y="3336902"/>
            <a:ext cx="1314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半双工通信</a:t>
            </a:r>
            <a:endParaRPr lang="zh-CN" altLang="en-US" sz="16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B6151D-F577-4BF7-A9B4-145FFED268FD}"/>
              </a:ext>
            </a:extLst>
          </p:cNvPr>
          <p:cNvSpPr txBox="1"/>
          <p:nvPr/>
        </p:nvSpPr>
        <p:spPr>
          <a:xfrm>
            <a:off x="6849576" y="3336902"/>
            <a:ext cx="1314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全双工通信</a:t>
            </a:r>
            <a:endParaRPr lang="zh-CN" altLang="en-US" sz="1600"/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2F5B4FB5-2980-458C-A3E1-1179B4262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26" y="3696183"/>
            <a:ext cx="6416287" cy="111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单工通信：数据只能沿一个方向传输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半双工通信：数据可以沿两个方向传输，但需要分时进行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全双工通信：数据可以同时进行双向传输</a:t>
            </a:r>
            <a:endParaRPr lang="zh-CN" altLang="en-US" sz="16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50AED0-01C0-4AF9-A441-5C13EC330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279" y="1632119"/>
            <a:ext cx="2277160" cy="15771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A4A79C3-BC18-4E4A-B9EA-D3C9C24AD9B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2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DE62D85-71DE-44E4-99E8-028D5AC055F1}"/>
              </a:ext>
            </a:extLst>
          </p:cNvPr>
          <p:cNvSpPr/>
          <p:nvPr/>
        </p:nvSpPr>
        <p:spPr>
          <a:xfrm>
            <a:off x="451324" y="953829"/>
            <a:ext cx="8241352" cy="6830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HAL_StatusTypeDef HAL_UART_Receive_IT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UART_HandleTypeDef 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huart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                                                                          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pData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uint16_t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Size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en-US" altLang="zh-CN" sz="16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150DA7-0ABC-41F8-914C-11862A45E7B7}"/>
              </a:ext>
            </a:extLst>
          </p:cNvPr>
          <p:cNvSpPr txBox="1"/>
          <p:nvPr/>
        </p:nvSpPr>
        <p:spPr>
          <a:xfrm>
            <a:off x="1968287" y="2067926"/>
            <a:ext cx="5207425" cy="134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作用：以中断的方式接收指定字节的数据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形参 1 是 UART_HandleTypeDef 结构体类型指针变量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形参 2 是指向接收数据缓冲区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形参 3 是要接收的数据大小，以字节为单位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1A7C43-A9D7-4774-B3F2-40908A31374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84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DE62D85-71DE-44E4-99E8-028D5AC055F1}"/>
              </a:ext>
            </a:extLst>
          </p:cNvPr>
          <p:cNvSpPr/>
          <p:nvPr/>
        </p:nvSpPr>
        <p:spPr>
          <a:xfrm>
            <a:off x="451324" y="953829"/>
            <a:ext cx="8241352" cy="6830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HAL_StatusTypeDef HAL_UART_Transmit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UART_HandleTypeDef 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huart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                                     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pData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uint16_t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Size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Timeout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en-US" altLang="zh-CN" sz="16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150DA7-0ABC-41F8-914C-11862A45E7B7}"/>
              </a:ext>
            </a:extLst>
          </p:cNvPr>
          <p:cNvSpPr txBox="1"/>
          <p:nvPr/>
        </p:nvSpPr>
        <p:spPr>
          <a:xfrm>
            <a:off x="2139196" y="1937592"/>
            <a:ext cx="5100941" cy="16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作用：以阻塞的方式发送指定字节的数据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形参 1 ：UART_HandleTypeDef 结构体类型指针变量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形参 2：指向要发送的数据地址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形参 3：要发送的数据大小，以字节为单位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形参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：设置的超时时间，以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单位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9CE7F-3EEC-4AF1-A78E-F9C31CD0A66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67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BEF25799-4441-4DB5-91E0-6EC9F599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517" y="570600"/>
            <a:ext cx="5895331" cy="457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，数据通信的基础概念（了解）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，串口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(RS-232)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库外设初始化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MSP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库中断回调机制（了解）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异步通信配置步骤（掌握）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引脚复用功能（掌握）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，编程实战：通过串口接收或者发送一个字符（掌握）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，解读例程源码：串口实验（熟悉）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863AEB-5A3E-4E6F-800D-CFE1CF110E2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901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711595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引脚复用功能（掌握）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57DDCD21-44AD-435E-871A-5847DD2DB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674506"/>
            <a:ext cx="4510655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8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何为复用？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8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</a:t>
            </a:r>
            <a:r>
              <a:rPr lang="zh-CN" altLang="en-US" sz="18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8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r>
              <a:rPr lang="zh-CN" altLang="en-US" sz="18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复用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8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STM32F4/F7/H7</a:t>
            </a:r>
            <a:r>
              <a:rPr lang="zh-CN" altLang="en-US" sz="18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8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r>
              <a:rPr lang="zh-CN" altLang="en-US" sz="18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复用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C44E64-4207-4CC8-9B8B-ED13EB900A8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1589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2" y="689427"/>
            <a:ext cx="619888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，何为复用？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46A2DF5-4692-4696-AAEF-C8D9C263A5B5}"/>
              </a:ext>
            </a:extLst>
          </p:cNvPr>
          <p:cNvSpPr/>
          <p:nvPr/>
        </p:nvSpPr>
        <p:spPr>
          <a:xfrm>
            <a:off x="676498" y="2803793"/>
            <a:ext cx="1262471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a-DK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，复用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D28B025-F005-454E-AFBD-0070D0796FF7}"/>
              </a:ext>
            </a:extLst>
          </p:cNvPr>
          <p:cNvSpPr/>
          <p:nvPr/>
        </p:nvSpPr>
        <p:spPr>
          <a:xfrm>
            <a:off x="676498" y="1899088"/>
            <a:ext cx="1262471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a-DK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5B03CA-FB4E-4B32-8194-CC5023A9C404}"/>
              </a:ext>
            </a:extLst>
          </p:cNvPr>
          <p:cNvSpPr/>
          <p:nvPr/>
        </p:nvSpPr>
        <p:spPr>
          <a:xfrm>
            <a:off x="1938969" y="1939393"/>
            <a:ext cx="6198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端口的输入或输出是由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外设控制，我们称之为通用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6C4E3AF-03D4-4243-800A-9A0BA990E2D1}"/>
              </a:ext>
            </a:extLst>
          </p:cNvPr>
          <p:cNvSpPr/>
          <p:nvPr/>
        </p:nvSpPr>
        <p:spPr>
          <a:xfrm>
            <a:off x="1938969" y="2815973"/>
            <a:ext cx="6745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端口的输入或输出是由其它非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外设控制，我们称之为复用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348A5B-DC60-4914-8331-A05DF556530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0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711595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引脚复用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63CAA32-4A77-4B12-B6C6-783B0374BB20}"/>
              </a:ext>
            </a:extLst>
          </p:cNvPr>
          <p:cNvSpPr/>
          <p:nvPr/>
        </p:nvSpPr>
        <p:spPr>
          <a:xfrm>
            <a:off x="658683" y="1589004"/>
            <a:ext cx="2888748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a-DK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，各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支持什么复用功能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E0CE8E-09C2-4466-A66C-0910653F1370}"/>
              </a:ext>
            </a:extLst>
          </p:cNvPr>
          <p:cNvSpPr/>
          <p:nvPr/>
        </p:nvSpPr>
        <p:spPr>
          <a:xfrm>
            <a:off x="3547430" y="1622595"/>
            <a:ext cx="4938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可查数据手册引脚定义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5BA54D8-66CA-42A1-BEB6-181C136FB446}"/>
              </a:ext>
            </a:extLst>
          </p:cNvPr>
          <p:cNvSpPr/>
          <p:nvPr/>
        </p:nvSpPr>
        <p:spPr>
          <a:xfrm>
            <a:off x="658684" y="2365289"/>
            <a:ext cx="2888747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a-DK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复用功能冲突问题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1F81BE-BB4C-4CE3-96BF-3102FB7D68CA}"/>
              </a:ext>
            </a:extLst>
          </p:cNvPr>
          <p:cNvSpPr/>
          <p:nvPr/>
        </p:nvSpPr>
        <p:spPr>
          <a:xfrm>
            <a:off x="3547430" y="2382796"/>
            <a:ext cx="5524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同一时间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只能用作一种复用功能，否则会发生冲突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46A2DF5-4692-4696-AAEF-C8D9C263A5B5}"/>
              </a:ext>
            </a:extLst>
          </p:cNvPr>
          <p:cNvSpPr/>
          <p:nvPr/>
        </p:nvSpPr>
        <p:spPr>
          <a:xfrm>
            <a:off x="658683" y="3141574"/>
            <a:ext cx="2888747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a-DK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，遇到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复用功能冲突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F991CEC-42DC-4C81-88CA-E076116F8FAE}"/>
              </a:ext>
            </a:extLst>
          </p:cNvPr>
          <p:cNvSpPr/>
          <p:nvPr/>
        </p:nvSpPr>
        <p:spPr>
          <a:xfrm>
            <a:off x="3547430" y="3147974"/>
            <a:ext cx="4807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可考虑重映射功能，后续课程会讲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F9D614-0EC4-4F76-BABF-ACC5F269209E}"/>
              </a:ext>
            </a:extLst>
          </p:cNvPr>
          <p:cNvSpPr/>
          <p:nvPr/>
        </p:nvSpPr>
        <p:spPr>
          <a:xfrm>
            <a:off x="1231397" y="4026028"/>
            <a:ext cx="6681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STM32F103ZET6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    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  引脚定义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FB0889-6332-4148-9420-475220A998A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42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 animBg="1"/>
      <p:bldP spid="19" grpId="0"/>
      <p:bldP spid="20" grpId="0" animBg="1"/>
      <p:bldP spid="21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711595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STM32F4/F7/H7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引脚复用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63CAA32-4A77-4B12-B6C6-783B0374BB20}"/>
              </a:ext>
            </a:extLst>
          </p:cNvPr>
          <p:cNvSpPr/>
          <p:nvPr/>
        </p:nvSpPr>
        <p:spPr>
          <a:xfrm>
            <a:off x="770090" y="1373020"/>
            <a:ext cx="7879528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为了解决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系列存在的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复用功能冲突问题，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往后的系列都加入了复用器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1F81BE-BB4C-4CE3-96BF-3102FB7D68CA}"/>
              </a:ext>
            </a:extLst>
          </p:cNvPr>
          <p:cNvSpPr/>
          <p:nvPr/>
        </p:nvSpPr>
        <p:spPr>
          <a:xfrm>
            <a:off x="978713" y="1909877"/>
            <a:ext cx="7283938" cy="186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复用器特点：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、每个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引脚都有一个复用器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、复用器采用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路复用功能输入（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AF0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AF15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、复用器一次仅允许一个外设的复用功能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(AF)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连接到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、通过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GPIOx_AFRL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GPIOx_AFRH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寄存器进行配置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0053C6-A608-4F53-BA9B-CE76516E8A90}"/>
              </a:ext>
            </a:extLst>
          </p:cNvPr>
          <p:cNvSpPr/>
          <p:nvPr/>
        </p:nvSpPr>
        <p:spPr>
          <a:xfrm>
            <a:off x="978713" y="3913400"/>
            <a:ext cx="7186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温馨提示：复位完成后，所有 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 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都会连接到系统的复用功能 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 (AF0)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33C2BD-7A0D-4644-BE1F-BFBEA8C2C1E0}"/>
              </a:ext>
            </a:extLst>
          </p:cNvPr>
          <p:cNvSpPr/>
          <p:nvPr/>
        </p:nvSpPr>
        <p:spPr>
          <a:xfrm>
            <a:off x="1426246" y="4329920"/>
            <a:ext cx="591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STM32F4xx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7.3.2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E1D1B2-0BB1-4441-A112-1B00BB6F34A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9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711595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引脚复用映射示意图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54D470-09BF-4AA9-BCC7-0309CBFF1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"/>
          <a:stretch/>
        </p:blipFill>
        <p:spPr>
          <a:xfrm>
            <a:off x="312012" y="1148637"/>
            <a:ext cx="4259988" cy="3287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5CACD8-5959-4D90-9366-39FE5CA6C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99" y="1164510"/>
            <a:ext cx="4299474" cy="3287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1A29F60-0433-45A3-AD35-158EAD4BD873}"/>
              </a:ext>
            </a:extLst>
          </p:cNvPr>
          <p:cNvSpPr/>
          <p:nvPr/>
        </p:nvSpPr>
        <p:spPr>
          <a:xfrm>
            <a:off x="670659" y="4412470"/>
            <a:ext cx="7929679" cy="423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温馨提示：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引脚与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AF(0~15)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具体定义关系，需要参考对应的芯片数据手册</a:t>
            </a:r>
            <a:endParaRPr lang="en-US" altLang="zh-CN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A841C1-510C-4CAA-B2F5-B1AE6701AEB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22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535191"/>
            <a:ext cx="711595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复用功能低位寄存器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(AFRL)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21D963-B3EC-4FCD-8B80-2220D4230686}"/>
              </a:ext>
            </a:extLst>
          </p:cNvPr>
          <p:cNvSpPr/>
          <p:nvPr/>
        </p:nvSpPr>
        <p:spPr>
          <a:xfrm>
            <a:off x="1976247" y="4487310"/>
            <a:ext cx="5276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STM32F4xx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7.4.9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7EB0CD-5044-4D34-A3A6-78DB31D23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91" y="1046958"/>
            <a:ext cx="7339417" cy="3440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C927F6-E095-43BE-A7F6-6DC1F0114C9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68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535191"/>
            <a:ext cx="711595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GPIO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复用功能高位寄存器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(AFRH)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21D963-B3EC-4FCD-8B80-2220D4230686}"/>
              </a:ext>
            </a:extLst>
          </p:cNvPr>
          <p:cNvSpPr/>
          <p:nvPr/>
        </p:nvSpPr>
        <p:spPr>
          <a:xfrm>
            <a:off x="1976247" y="4487310"/>
            <a:ext cx="5388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STM32F4xx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7.4.10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0F3279-2B6D-494B-AB98-E31A6B6AC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1" y="1020263"/>
            <a:ext cx="7513505" cy="3457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40D5A5-9AB5-4820-8A29-0AC96456819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93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1.3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，同步</a:t>
            </a: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异步通信</a:t>
            </a:r>
            <a:endParaRPr lang="en-US" altLang="zh-CN" sz="20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E5E4A369-91ED-418C-B47C-78163EB42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83" y="1160888"/>
            <a:ext cx="5552347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按数据同步方式分类：同步通信、异步通信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5C95507A-93C4-4229-8D6F-42544A5CA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46" y="4011178"/>
            <a:ext cx="7654976" cy="74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同步通信：共用同一时钟信号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异步通信：没有时钟信号，通过在数据信号中加入起始位和停止位等一些同步信号</a:t>
            </a:r>
            <a:endParaRPr lang="zh-CN" altLang="en-US" sz="16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082AB4-00D9-4302-A244-63F889CC0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17" y="1671398"/>
            <a:ext cx="7255086" cy="2339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CD468F-EE7A-4FDD-9DBE-801BC788EA7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05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BEF25799-4441-4DB5-91E0-6EC9F599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517" y="570600"/>
            <a:ext cx="5895331" cy="41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，数据通信的基础概念（了解）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，串口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(RS-232)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库外设初始化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MSP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库中断回调机制（了解）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异步通信配置步骤（掌握）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引脚复用功能（掌握）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，编程实战：通过串口接收或者发送一个字符（掌握）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，解读例程源码：串口实验（熟悉）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09E473-45DA-4586-9056-3FD353124159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940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1BCAAE3-DFF8-4675-9538-DAC86969A7F5}"/>
              </a:ext>
            </a:extLst>
          </p:cNvPr>
          <p:cNvSpPr/>
          <p:nvPr/>
        </p:nvSpPr>
        <p:spPr>
          <a:xfrm>
            <a:off x="3044911" y="4774168"/>
            <a:ext cx="3895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CH340 USB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转串口原理图（战舰）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60FE401-A554-4316-903B-8A93DA03B07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E135D34D-2C68-4FBC-BC46-5840E704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6" y="699550"/>
            <a:ext cx="747406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，编程实战：通过串口接收或者发送一个字符（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E8882D-B36D-4894-8EE7-13FAECFD3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6" y="1158760"/>
            <a:ext cx="8431190" cy="3615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0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BEF25799-4441-4DB5-91E0-6EC9F599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517" y="570600"/>
            <a:ext cx="5895331" cy="41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，数据通信的基础概念（了解）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，串口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(RS-232)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库外设初始化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MSP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库中断回调机制（了解）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USART/UART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异步通信配置步骤（掌握）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引脚复用功能（掌握）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，编程实战：通过串口接收或者发送一个字符（掌握）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，解读例程源码：串口实验（熟悉）</a:t>
            </a:r>
            <a:endParaRPr lang="en-US" altLang="zh-CN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CCFAD1-663A-427D-965B-70850449327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0760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692D5C6B-97F5-4B98-AE34-0706FF11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85" y="595491"/>
            <a:ext cx="4884827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，解读例程源码：串口实验（熟悉）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0A4F73-9BC8-46C0-A1CA-860C10BAC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34671" r="736" b="8011"/>
          <a:stretch/>
        </p:blipFill>
        <p:spPr>
          <a:xfrm>
            <a:off x="680624" y="4350215"/>
            <a:ext cx="3721439" cy="3199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116BE8E-1CA0-4854-A7B0-44C15EECF026}"/>
              </a:ext>
            </a:extLst>
          </p:cNvPr>
          <p:cNvSpPr txBox="1"/>
          <p:nvPr/>
        </p:nvSpPr>
        <p:spPr>
          <a:xfrm>
            <a:off x="5313669" y="3480704"/>
            <a:ext cx="37814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bit15，      接收到0x0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A(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，接收完成标志</a:t>
            </a:r>
          </a:p>
          <a:p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bit14，      接收到0x0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D(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回车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bit13~0， 接收到的有效字节数目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B4C7ADF-2580-4532-AD33-6C1B65D07664}"/>
              </a:ext>
            </a:extLst>
          </p:cNvPr>
          <p:cNvSpPr/>
          <p:nvPr/>
        </p:nvSpPr>
        <p:spPr>
          <a:xfrm>
            <a:off x="639348" y="1117428"/>
            <a:ext cx="2759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串口接收数据过程：</a:t>
            </a:r>
            <a:endParaRPr lang="en-US" altLang="zh-CN" b="1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9C0E21-98FB-47D0-9834-A2874E0C1FB5}"/>
              </a:ext>
            </a:extLst>
          </p:cNvPr>
          <p:cNvSpPr txBox="1"/>
          <p:nvPr/>
        </p:nvSpPr>
        <p:spPr>
          <a:xfrm>
            <a:off x="4783099" y="2331674"/>
            <a:ext cx="2915865" cy="3385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 g_usart_rx_buf[200]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E94C70-B24E-4E71-9427-BFD262103981}"/>
              </a:ext>
            </a:extLst>
          </p:cNvPr>
          <p:cNvSpPr txBox="1"/>
          <p:nvPr/>
        </p:nvSpPr>
        <p:spPr>
          <a:xfrm>
            <a:off x="639348" y="2331675"/>
            <a:ext cx="2903954" cy="3385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 g_rx_buffer[1]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5736E5-D3F0-4AE8-B6CB-4DE3EFEDAAD7}"/>
              </a:ext>
            </a:extLst>
          </p:cNvPr>
          <p:cNvSpPr txBox="1"/>
          <p:nvPr/>
        </p:nvSpPr>
        <p:spPr>
          <a:xfrm>
            <a:off x="691340" y="4016884"/>
            <a:ext cx="2870020" cy="3385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uint16_t    g_usart_rx_sta 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AE955D-9819-44C0-903B-C015E48FA897}"/>
              </a:ext>
            </a:extLst>
          </p:cNvPr>
          <p:cNvSpPr txBox="1"/>
          <p:nvPr/>
        </p:nvSpPr>
        <p:spPr>
          <a:xfrm>
            <a:off x="639348" y="1549487"/>
            <a:ext cx="2862678" cy="3385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HAL_UART_Receive_IT()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D0D6C21-8C17-4AAB-86C4-0CD75324436A}"/>
              </a:ext>
            </a:extLst>
          </p:cNvPr>
          <p:cNvCxnSpPr>
            <a:cxnSpLocks/>
          </p:cNvCxnSpPr>
          <p:nvPr/>
        </p:nvCxnSpPr>
        <p:spPr>
          <a:xfrm flipH="1">
            <a:off x="1120023" y="1886938"/>
            <a:ext cx="1" cy="451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C7FF6FE-6CC6-406E-870F-14B35398432C}"/>
              </a:ext>
            </a:extLst>
          </p:cNvPr>
          <p:cNvCxnSpPr>
            <a:cxnSpLocks/>
          </p:cNvCxnSpPr>
          <p:nvPr/>
        </p:nvCxnSpPr>
        <p:spPr>
          <a:xfrm>
            <a:off x="1120023" y="2670229"/>
            <a:ext cx="0" cy="527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D36FE2C-1DB5-4155-AC22-C7507B3910F7}"/>
              </a:ext>
            </a:extLst>
          </p:cNvPr>
          <p:cNvSpPr txBox="1"/>
          <p:nvPr/>
        </p:nvSpPr>
        <p:spPr>
          <a:xfrm>
            <a:off x="1232579" y="1977831"/>
            <a:ext cx="2786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ea typeface="思源黑体 CN Normal" panose="020B0400000000000000"/>
              </a:rPr>
              <a:t>以中断的方式接收一个字节数据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7122A5-09D5-46FB-B082-3D43D19FD5A8}"/>
              </a:ext>
            </a:extLst>
          </p:cNvPr>
          <p:cNvSpPr txBox="1"/>
          <p:nvPr/>
        </p:nvSpPr>
        <p:spPr>
          <a:xfrm>
            <a:off x="1232579" y="2807189"/>
            <a:ext cx="3430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ea typeface="思源黑体 CN Normal" panose="020B0400000000000000"/>
              </a:rPr>
              <a:t>在接收完成回调函数中处理接收到的数据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58824A6-797C-4363-991E-EBB5100110E3}"/>
              </a:ext>
            </a:extLst>
          </p:cNvPr>
          <p:cNvSpPr txBox="1"/>
          <p:nvPr/>
        </p:nvSpPr>
        <p:spPr>
          <a:xfrm>
            <a:off x="673281" y="3187732"/>
            <a:ext cx="2870020" cy="3385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HAL_UART_RxCpltCallback()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A545032-214B-4770-B1B3-907E58064E59}"/>
              </a:ext>
            </a:extLst>
          </p:cNvPr>
          <p:cNvCxnSpPr>
            <a:cxnSpLocks/>
          </p:cNvCxnSpPr>
          <p:nvPr/>
        </p:nvCxnSpPr>
        <p:spPr>
          <a:xfrm flipH="1">
            <a:off x="1120023" y="3529690"/>
            <a:ext cx="3671" cy="4871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36F25C6-E2B8-4985-9A41-875BC1FE30C5}"/>
              </a:ext>
            </a:extLst>
          </p:cNvPr>
          <p:cNvCxnSpPr>
            <a:cxnSpLocks/>
          </p:cNvCxnSpPr>
          <p:nvPr/>
        </p:nvCxnSpPr>
        <p:spPr>
          <a:xfrm flipH="1" flipV="1">
            <a:off x="5313670" y="2675115"/>
            <a:ext cx="11503" cy="1507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1D66478-C4ED-497C-A6EA-DC4F1B06C33B}"/>
              </a:ext>
            </a:extLst>
          </p:cNvPr>
          <p:cNvSpPr txBox="1"/>
          <p:nvPr/>
        </p:nvSpPr>
        <p:spPr>
          <a:xfrm>
            <a:off x="1232578" y="3617696"/>
            <a:ext cx="3922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ea typeface="思源黑体 CN Normal" panose="020B0400000000000000"/>
              </a:rPr>
              <a:t>接收数据引入接收数据状态变量</a:t>
            </a:r>
            <a:r>
              <a:rPr lang="en-US" altLang="zh-CN" sz="1400">
                <a:ea typeface="思源黑体 CN Normal" panose="020B0400000000000000"/>
              </a:rPr>
              <a:t>(</a:t>
            </a:r>
            <a:r>
              <a:rPr lang="zh-CN" altLang="en-US" sz="1400">
                <a:ea typeface="思源黑体 CN Normal" panose="020B0400000000000000"/>
              </a:rPr>
              <a:t>制定接收协议</a:t>
            </a:r>
            <a:r>
              <a:rPr lang="en-US" altLang="zh-CN" sz="1400">
                <a:ea typeface="思源黑体 CN Normal" panose="020B0400000000000000"/>
              </a:rPr>
              <a:t>)</a:t>
            </a:r>
            <a:endParaRPr lang="zh-CN" altLang="en-US" sz="1400">
              <a:ea typeface="思源黑体 CN Normal" panose="020B040000000000000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D4AE376-5E18-41A7-A687-91B2098C9D5E}"/>
              </a:ext>
            </a:extLst>
          </p:cNvPr>
          <p:cNvCxnSpPr>
            <a:cxnSpLocks/>
          </p:cNvCxnSpPr>
          <p:nvPr/>
        </p:nvCxnSpPr>
        <p:spPr>
          <a:xfrm flipV="1">
            <a:off x="3561360" y="4167729"/>
            <a:ext cx="1778371" cy="98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5A28741-26FB-435F-8DC8-81BB2BA14E3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11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 animBg="1"/>
      <p:bldP spid="21" grpId="0" animBg="1"/>
      <p:bldP spid="22" grpId="0" animBg="1"/>
      <p:bldP spid="16" grpId="0" animBg="1"/>
      <p:bldP spid="24" grpId="0"/>
      <p:bldP spid="27" grpId="0"/>
      <p:bldP spid="29" grpId="0" animBg="1"/>
      <p:bldP spid="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0A4F73-9BC8-46C0-A1CA-860C10BAC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34671" r="736" b="8011"/>
          <a:stretch/>
        </p:blipFill>
        <p:spPr>
          <a:xfrm>
            <a:off x="1126243" y="2016976"/>
            <a:ext cx="3721439" cy="3199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116BE8E-1CA0-4854-A7B0-44C15EECF026}"/>
              </a:ext>
            </a:extLst>
          </p:cNvPr>
          <p:cNvSpPr txBox="1"/>
          <p:nvPr/>
        </p:nvSpPr>
        <p:spPr>
          <a:xfrm>
            <a:off x="5240610" y="1689806"/>
            <a:ext cx="37814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bit15，      接收到0x0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A(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，接收完成标志</a:t>
            </a:r>
          </a:p>
          <a:p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bit14，      接收到0x0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D(</a:t>
            </a:r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回车</a:t>
            </a: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bit13~0， 接收到的有效字节数目</a:t>
            </a:r>
            <a:endParaRPr lang="en-US" altLang="zh-CN" sz="14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B4C7ADF-2580-4532-AD33-6C1B65D07664}"/>
              </a:ext>
            </a:extLst>
          </p:cNvPr>
          <p:cNvSpPr/>
          <p:nvPr/>
        </p:nvSpPr>
        <p:spPr>
          <a:xfrm>
            <a:off x="639348" y="830095"/>
            <a:ext cx="2759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串口发送数据过程：</a:t>
            </a:r>
            <a:endParaRPr lang="en-US" altLang="zh-CN" b="1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E94C70-B24E-4E71-9427-BFD262103981}"/>
              </a:ext>
            </a:extLst>
          </p:cNvPr>
          <p:cNvSpPr txBox="1"/>
          <p:nvPr/>
        </p:nvSpPr>
        <p:spPr>
          <a:xfrm>
            <a:off x="1126682" y="3599137"/>
            <a:ext cx="2294695" cy="3385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发送完成，清标志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5736E5-D3F0-4AE8-B6CB-4DE3EFEDAAD7}"/>
              </a:ext>
            </a:extLst>
          </p:cNvPr>
          <p:cNvSpPr txBox="1"/>
          <p:nvPr/>
        </p:nvSpPr>
        <p:spPr>
          <a:xfrm>
            <a:off x="1142912" y="1689806"/>
            <a:ext cx="2870020" cy="3385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uint16_t    g_usart_rx_sta 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AE955D-9819-44C0-903B-C015E48FA897}"/>
              </a:ext>
            </a:extLst>
          </p:cNvPr>
          <p:cNvSpPr txBox="1"/>
          <p:nvPr/>
        </p:nvSpPr>
        <p:spPr>
          <a:xfrm>
            <a:off x="1126682" y="2797474"/>
            <a:ext cx="2294695" cy="3385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ea typeface="思源黑体 CN Normal" panose="020B0400000000000000"/>
              </a:rPr>
              <a:t>HAL_UART_Transmit</a:t>
            </a:r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()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D0D6C21-8C17-4AAB-86C4-0CD75324436A}"/>
              </a:ext>
            </a:extLst>
          </p:cNvPr>
          <p:cNvCxnSpPr>
            <a:cxnSpLocks/>
          </p:cNvCxnSpPr>
          <p:nvPr/>
        </p:nvCxnSpPr>
        <p:spPr>
          <a:xfrm flipH="1">
            <a:off x="2274028" y="3136028"/>
            <a:ext cx="1" cy="451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D36FE2C-1DB5-4155-AC22-C7507B3910F7}"/>
              </a:ext>
            </a:extLst>
          </p:cNvPr>
          <p:cNvSpPr txBox="1"/>
          <p:nvPr/>
        </p:nvSpPr>
        <p:spPr>
          <a:xfrm>
            <a:off x="2364592" y="3187317"/>
            <a:ext cx="3530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ea typeface="思源黑体 CN Normal" panose="020B0400000000000000"/>
              </a:rPr>
              <a:t>等待</a:t>
            </a:r>
            <a:r>
              <a:rPr lang="en-US" altLang="zh-CN" sz="1400">
                <a:ea typeface="思源黑体 CN Normal" panose="020B0400000000000000"/>
              </a:rPr>
              <a:t>SR</a:t>
            </a:r>
            <a:r>
              <a:rPr lang="zh-CN" altLang="en-US" sz="1400">
                <a:ea typeface="思源黑体 CN Normal" panose="020B0400000000000000"/>
              </a:rPr>
              <a:t>寄存器</a:t>
            </a:r>
            <a:r>
              <a:rPr lang="en-US" altLang="zh-CN" sz="1400">
                <a:ea typeface="思源黑体 CN Normal" panose="020B0400000000000000"/>
              </a:rPr>
              <a:t>TC</a:t>
            </a:r>
            <a:r>
              <a:rPr lang="zh-CN" altLang="en-US" sz="1400">
                <a:ea typeface="思源黑体 CN Normal" panose="020B0400000000000000"/>
              </a:rPr>
              <a:t>位置</a:t>
            </a:r>
            <a:r>
              <a:rPr lang="en-US" altLang="zh-CN" sz="1400">
                <a:ea typeface="思源黑体 CN Normal" panose="020B0400000000000000"/>
              </a:rPr>
              <a:t>1</a:t>
            </a:r>
            <a:r>
              <a:rPr lang="zh-CN" altLang="en-US" sz="1400">
                <a:ea typeface="思源黑体 CN Normal" panose="020B0400000000000000"/>
              </a:rPr>
              <a:t>（即等待发送完成）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F386AA-1065-425A-B1A2-D47172307555}"/>
              </a:ext>
            </a:extLst>
          </p:cNvPr>
          <p:cNvSpPr txBox="1"/>
          <p:nvPr/>
        </p:nvSpPr>
        <p:spPr>
          <a:xfrm>
            <a:off x="2266983" y="2393132"/>
            <a:ext cx="3530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如果收到数据，获取数据长度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B90E52C-51EE-41B8-B216-567FB8F46070}"/>
              </a:ext>
            </a:extLst>
          </p:cNvPr>
          <p:cNvCxnSpPr>
            <a:cxnSpLocks/>
          </p:cNvCxnSpPr>
          <p:nvPr/>
        </p:nvCxnSpPr>
        <p:spPr>
          <a:xfrm flipH="1">
            <a:off x="2266983" y="2341345"/>
            <a:ext cx="1" cy="451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3FD2CD-37AE-4C9A-BC9B-ED18B797434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928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1" grpId="0" animBg="1"/>
      <p:bldP spid="22" grpId="0" animBg="1"/>
      <p:bldP spid="16" grpId="0" animBg="1"/>
      <p:bldP spid="24" grpId="0"/>
      <p:bldP spid="3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68A0180-D73F-4CAC-BBD2-D8E37D42DEB1}"/>
              </a:ext>
            </a:extLst>
          </p:cNvPr>
          <p:cNvSpPr/>
          <p:nvPr/>
        </p:nvSpPr>
        <p:spPr>
          <a:xfrm>
            <a:off x="1421958" y="1345069"/>
            <a:ext cx="6664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printf</a:t>
            </a:r>
            <a:r>
              <a:rPr lang="zh-CN" altLang="en-US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函数：有的人说，我打印数据几乎是一瞬间的事，您是认真的吗？</a:t>
            </a:r>
            <a:endParaRPr lang="en-US" altLang="zh-CN" sz="1600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42ED14-DDCD-4F10-B8FF-F084155E7A7F}"/>
              </a:ext>
            </a:extLst>
          </p:cNvPr>
          <p:cNvSpPr/>
          <p:nvPr/>
        </p:nvSpPr>
        <p:spPr>
          <a:xfrm>
            <a:off x="1421958" y="1955429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举个栗子：</a:t>
            </a:r>
            <a:endParaRPr lang="zh-CN" altLang="en-US" sz="1600" dirty="0">
              <a:solidFill>
                <a:srgbClr val="002060"/>
              </a:solidFill>
              <a:ea typeface="思源黑体 CN Normal" panose="020B040000000000000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9EE75D-EF37-4014-9D8D-FB68FC63455A}"/>
              </a:ext>
            </a:extLst>
          </p:cNvPr>
          <p:cNvSpPr/>
          <p:nvPr/>
        </p:nvSpPr>
        <p:spPr>
          <a:xfrm>
            <a:off x="1421958" y="2366922"/>
            <a:ext cx="5810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波特率为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/>
              </a:rPr>
              <a:t>115200</a:t>
            </a:r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，一秒钟大概能发送多少字节的数据？</a:t>
            </a:r>
            <a:endParaRPr lang="zh-CN" altLang="en-US" sz="1600" dirty="0">
              <a:solidFill>
                <a:srgbClr val="002060"/>
              </a:solidFill>
              <a:ea typeface="思源黑体 CN Normal" panose="020B040000000000000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E8F21AE-5E2E-4737-8F30-9011562CE655}"/>
              </a:ext>
            </a:extLst>
          </p:cNvPr>
          <p:cNvSpPr/>
          <p:nvPr/>
        </p:nvSpPr>
        <p:spPr>
          <a:xfrm>
            <a:off x="3188138" y="2687327"/>
            <a:ext cx="2609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ea typeface="思源黑体 CN Normal" panose="020B0400000000000000"/>
              </a:rPr>
              <a:t>115200/10 = 11.25KB</a:t>
            </a:r>
            <a:endParaRPr lang="zh-CN" altLang="en-US" sz="1600" dirty="0">
              <a:solidFill>
                <a:srgbClr val="002060"/>
              </a:solidFill>
              <a:ea typeface="思源黑体 CN Normal" panose="020B040000000000000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3452CF-AAB4-441C-BCAB-7E98AF7DD622}"/>
              </a:ext>
            </a:extLst>
          </p:cNvPr>
          <p:cNvSpPr/>
          <p:nvPr/>
        </p:nvSpPr>
        <p:spPr>
          <a:xfrm>
            <a:off x="3116335" y="3382903"/>
            <a:ext cx="2609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发送一个字节就要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/>
              </a:rPr>
              <a:t>89us</a:t>
            </a:r>
            <a:endParaRPr lang="zh-CN" altLang="en-US" sz="1600" dirty="0">
              <a:solidFill>
                <a:srgbClr val="002060"/>
              </a:solidFill>
              <a:ea typeface="思源黑体 CN Normal" panose="020B040000000000000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72CEE70-0B8A-4420-96BB-09F3FD6AE414}"/>
              </a:ext>
            </a:extLst>
          </p:cNvPr>
          <p:cNvSpPr/>
          <p:nvPr/>
        </p:nvSpPr>
        <p:spPr>
          <a:xfrm>
            <a:off x="3116335" y="4042121"/>
            <a:ext cx="2609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发送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/>
              </a:rPr>
              <a:t>11</a:t>
            </a:r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个字节就接近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/>
              </a:rPr>
              <a:t>1ms</a:t>
            </a:r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了</a:t>
            </a:r>
            <a:endParaRPr lang="zh-CN" altLang="en-US" sz="1600" dirty="0">
              <a:solidFill>
                <a:srgbClr val="002060"/>
              </a:solidFill>
              <a:ea typeface="思源黑体 CN Normal" panose="020B040000000000000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C8C5F30-F16A-401B-B353-784C163EAA48}"/>
              </a:ext>
            </a:extLst>
          </p:cNvPr>
          <p:cNvCxnSpPr>
            <a:cxnSpLocks/>
          </p:cNvCxnSpPr>
          <p:nvPr/>
        </p:nvCxnSpPr>
        <p:spPr>
          <a:xfrm>
            <a:off x="4107762" y="3025881"/>
            <a:ext cx="0" cy="357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CFD2223-E667-46E7-B6B8-9D22681B0D5C}"/>
              </a:ext>
            </a:extLst>
          </p:cNvPr>
          <p:cNvCxnSpPr>
            <a:cxnSpLocks/>
          </p:cNvCxnSpPr>
          <p:nvPr/>
        </p:nvCxnSpPr>
        <p:spPr>
          <a:xfrm>
            <a:off x="4107762" y="3667716"/>
            <a:ext cx="0" cy="3744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39">
            <a:extLst>
              <a:ext uri="{FF2B5EF4-FFF2-40B4-BE49-F238E27FC236}">
                <a16:creationId xmlns:a16="http://schemas.microsoft.com/office/drawing/2014/main" id="{A6EB7B66-D133-4FEA-A504-73ECCCADA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85" y="595491"/>
            <a:ext cx="4884827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来自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printf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函数的疑问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4F8C4A-BCC6-4B7A-AD3E-FE1398B2B00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655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9" grpId="0"/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692D5C6B-97F5-4B98-AE34-0706FF11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0628B3-98F1-44D1-BB2D-AEA8FC3D8ED5}"/>
              </a:ext>
            </a:extLst>
          </p:cNvPr>
          <p:cNvSpPr txBox="1"/>
          <p:nvPr/>
        </p:nvSpPr>
        <p:spPr>
          <a:xfrm>
            <a:off x="2054151" y="2112842"/>
            <a:ext cx="5035698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串口（课堂总结）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D636D0-A12D-4194-9931-2968D71FCA9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971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969C5-AE61-47D1-8859-6D3AA39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94CA9-9750-4E7B-B0E2-4DBA6C49E315}"/>
              </a:ext>
            </a:extLst>
          </p:cNvPr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C4130C-9F89-482F-AFB3-C4BA3251E11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86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1.4</a:t>
            </a:r>
            <a:r>
              <a:rPr lang="zh-CN" altLang="en-US" sz="20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，波特率</a:t>
            </a:r>
            <a:endParaRPr lang="en-US" altLang="zh-CN" sz="20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50502B7-C874-40EA-A0C9-271DE511AB28}"/>
              </a:ext>
            </a:extLst>
          </p:cNvPr>
          <p:cNvSpPr/>
          <p:nvPr/>
        </p:nvSpPr>
        <p:spPr>
          <a:xfrm>
            <a:off x="885212" y="1335096"/>
            <a:ext cx="6324100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，比特率：每秒钟传送的比特数，单位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bit/s</a:t>
            </a:r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7E2BFFD-E6D8-4D49-BB4C-8AE7A251467C}"/>
              </a:ext>
            </a:extLst>
          </p:cNvPr>
          <p:cNvSpPr/>
          <p:nvPr/>
        </p:nvSpPr>
        <p:spPr>
          <a:xfrm>
            <a:off x="885212" y="2150779"/>
            <a:ext cx="6324100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，波特率：每秒钟传送的码元数，单位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Baud</a:t>
            </a:r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147EDA0-CBC4-438F-AFDF-835EA40C6C3D}"/>
              </a:ext>
            </a:extLst>
          </p:cNvPr>
          <p:cNvSpPr/>
          <p:nvPr/>
        </p:nvSpPr>
        <p:spPr>
          <a:xfrm>
            <a:off x="885212" y="2966462"/>
            <a:ext cx="6324100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，比特率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波特率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log2 M 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表示每个码元承载的信息量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1429E62-3073-4B35-8154-4F1CB89B3D04}"/>
              </a:ext>
            </a:extLst>
          </p:cNvPr>
          <p:cNvSpPr/>
          <p:nvPr/>
        </p:nvSpPr>
        <p:spPr>
          <a:xfrm>
            <a:off x="848535" y="3782145"/>
            <a:ext cx="6324100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，二进制系统中，波特率数值上等于比特率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8C65E0-8BAB-488C-99B6-FAB21249744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7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，常见的串行通信接口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A270B440-2993-402D-82F6-610E65F1D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05568"/>
              </p:ext>
            </p:extLst>
          </p:nvPr>
        </p:nvGraphicFramePr>
        <p:xfrm>
          <a:off x="426757" y="1176238"/>
          <a:ext cx="7933765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441">
                  <a:extLst>
                    <a:ext uri="{9D8B030D-6E8A-4147-A177-3AD203B41FA5}">
                      <a16:colId xmlns:a16="http://schemas.microsoft.com/office/drawing/2014/main" val="2030505623"/>
                    </a:ext>
                  </a:extLst>
                </a:gridCol>
                <a:gridCol w="2844054">
                  <a:extLst>
                    <a:ext uri="{9D8B030D-6E8A-4147-A177-3AD203B41FA5}">
                      <a16:colId xmlns:a16="http://schemas.microsoft.com/office/drawing/2014/main" val="3163462718"/>
                    </a:ext>
                  </a:extLst>
                </a:gridCol>
                <a:gridCol w="1668793">
                  <a:extLst>
                    <a:ext uri="{9D8B030D-6E8A-4147-A177-3AD203B41FA5}">
                      <a16:colId xmlns:a16="http://schemas.microsoft.com/office/drawing/2014/main" val="2432946310"/>
                    </a:ext>
                  </a:extLst>
                </a:gridCol>
                <a:gridCol w="1437477">
                  <a:extLst>
                    <a:ext uri="{9D8B030D-6E8A-4147-A177-3AD203B41FA5}">
                      <a16:colId xmlns:a16="http://schemas.microsoft.com/office/drawing/2014/main" val="3430767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通信接口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接口引脚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数据同步方式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数据传输方向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73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UART</a:t>
                      </a:r>
                    </a:p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通用异步收发器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TXD: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发送端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RXD: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接收端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GND: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公共地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异步通信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全双工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0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1-wire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DQ: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发送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接收端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异步通信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半双工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88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SCL: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同步时钟</a:t>
                      </a:r>
                    </a:p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SDA: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数据输入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输出端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同步通信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半双工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05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SPI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SCK: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同步时钟</a:t>
                      </a:r>
                    </a:p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MISO: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主机输入，从机输出</a:t>
                      </a:r>
                    </a:p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MOSI: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主机输出，从机输入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l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CS: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片选信号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同步通信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全双工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10348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7052D1C-1698-460A-84AE-23D02DC270A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99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，串口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(RS-232)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1" name="矩形 39">
            <a:extLst>
              <a:ext uri="{FF2B5EF4-FFF2-40B4-BE49-F238E27FC236}">
                <a16:creationId xmlns:a16="http://schemas.microsoft.com/office/drawing/2014/main" id="{A3162441-C56E-4911-A2E1-35DADB6BB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1" y="1289497"/>
            <a:ext cx="5300839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，什么是串口？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RS-232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电平与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COMS/TTL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电平对比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，设备间的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RS-232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通信示意图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串口与电脑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口通信示意图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RS-232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异步通信协议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36CE8F-B908-417A-B407-E861A51BC07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4961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87171</TotalTime>
  <Words>6176</Words>
  <Application>Microsoft Office PowerPoint</Application>
  <PresentationFormat>全屏显示(16:9)</PresentationFormat>
  <Paragraphs>718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思源黑体 CN Bold</vt:lpstr>
      <vt:lpstr>思源黑体 CN Normal</vt:lpstr>
      <vt:lpstr>思源黑体 CN Regular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LINGZHUNING</cp:lastModifiedBy>
  <cp:revision>1671</cp:revision>
  <dcterms:created xsi:type="dcterms:W3CDTF">2021-03-21T09:45:45Z</dcterms:created>
  <dcterms:modified xsi:type="dcterms:W3CDTF">2022-04-08T08:28:22Z</dcterms:modified>
</cp:coreProperties>
</file>